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80" r:id="rId3"/>
    <p:sldId id="258" r:id="rId4"/>
    <p:sldId id="268" r:id="rId5"/>
    <p:sldId id="259" r:id="rId6"/>
    <p:sldId id="260" r:id="rId7"/>
    <p:sldId id="263" r:id="rId8"/>
    <p:sldId id="261" r:id="rId9"/>
    <p:sldId id="262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64" r:id="rId20"/>
    <p:sldId id="278" r:id="rId21"/>
    <p:sldId id="279" r:id="rId22"/>
    <p:sldId id="265" r:id="rId23"/>
    <p:sldId id="266" r:id="rId24"/>
    <p:sldId id="267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779EF5-1FC0-4F4B-8CBE-36EFAE8B10BF}" v="122" dt="2022-07-11T11:39:16.438"/>
    <p1510:client id="{2839B805-5B28-47E8-96F5-2A130BE50291}" v="940" dt="2022-07-25T10:43:33.966"/>
    <p1510:client id="{2C5811C7-3620-4E70-B058-ED4EDC307557}" v="2112" dt="2022-09-16T21:31:05.965"/>
    <p1510:client id="{31123EB2-C73C-409D-AB60-3A3E4528826C}" v="2" dt="2022-07-18T15:12:55.379"/>
    <p1510:client id="{4A7B9ABA-0EA6-4793-982A-7AAC67805EE1}" v="13" dt="2022-08-16T05:31:42.689"/>
    <p1510:client id="{79F93F49-948F-4A83-83CA-22613A39EEF0}" v="12" dt="2022-08-25T17:16:56.934"/>
    <p1510:client id="{8689FB63-515B-42F9-928E-46F548837579}" v="104" dt="2022-07-11T13:45:05.057"/>
    <p1510:client id="{8E765ADE-C754-4E28-BF41-518D1F4E2EB1}" v="639" dt="2022-10-02T08:59:25.396"/>
    <p1510:client id="{8FB80FE1-06A2-44EF-ADF3-26BF8A7F707B}" v="14" dt="2022-08-03T09:38:13.457"/>
    <p1510:client id="{9657D565-8F2D-4098-810A-BA8B72F755A3}" v="150" dt="2022-10-02T06:08:24.933"/>
    <p1510:client id="{BB5B3A58-34A3-4BF1-B9E5-E4F859719EE9}" v="218" dt="2022-09-17T06:02:42.893"/>
    <p1510:client id="{C3E778F2-ED43-4252-AB47-B2A80F1D5576}" v="1151" dt="2022-07-02T09:47:52.446"/>
    <p1510:client id="{C8AC3C2F-A37D-4E00-BE8D-61BC6B4C118C}" v="886" dt="2022-07-25T13:19:54.671"/>
    <p1510:client id="{D3A8940C-5183-43D9-888C-ABD55C8786C3}" v="45" dt="2022-07-26T10:31:21.2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2T06:08:39.2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10239 8321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2T07:27:50.3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6150 7048 16383 0 0,'0'-1'0'0'0,"0"0"0"0"0,0-2 0 0 0,0 0 0 0 0,0-4 0 0 0,0 1 0 0 0,0-1 0 0 0,0-2 0 0 0,0-1 0 0 0,0-4 0 0 0,2-1 0 0 0,2-4 0 0 0,2-3 0 0 0,5-6 0 0 0,3-4 0 0 0,3-1 0 0 0,1 0 0 0 0,0 1 0 0 0,0 1 0 0 0,-2 3 0 0 0,-2 5 0 0 0,-2 6 0 0 0,-3 3 0 0 0,-1 6 0 0 0,-3 1 0 0 0,-2 5 0 0 0,1 0 0 0 0,-1 2 0 0 0,0 1 0 0 0,-1-1 0 0 0,1 1 0 0 0,-1 0 0 0 0,1-1 0 0 0,-1 1 0 0 0,1-1 0 0 0,-1 1 0 0 0,0 1 0 0 0,0 1 0 0 0,1-2 0 0 0,-2 2 0 0 0,1-1 0 0 0,0 0 0 0 0,1-1 0 0 0,-1 0 0 0 0,1 0 0 0 0,1 1 0 0 0,-2 0 0 0 0,0-1 0 0 0,0 0 0 0 0,1 0 0 0 0,0 0 0 0 0,0 0 0 0 0,0 0 0 0 0,-1 0 0 0 0,0 0 0 0 0,0 0 0 0 0,1 0 0 0 0,0 0 0 0 0,0 0 0 0 0,0 1 0 0 0,0-1 0 0 0,0 0 0 0 0,0 0 0 0 0,0 0 0 0 0,1 1 0 0 0,-1-1 0 0 0,-1 1 0 0 0,2-1 0 0 0,-2 0 0 0 0,1 0 0 0 0,0 1 0 0 0,-1 0 0 0 0,1 0 0 0 0,-1-1 0 0 0,1 1 0 0 0,0 0 0 0 0,0 1 0 0 0,-1-2 0 0 0,1 1 0 0 0,-1 1 0 0 0,0-2 0 0 0,0 2 0 0 0,0-1 0 0 0,-1 1 0 0 0,1 0 0 0 0,0 0 0 0 0,0 0 0 0 0,1 0 0 0 0,0 0 0 0 0,-1 1 0 0 0,1-1 0 0 0,0-1 0 0 0,-1 1 0 0 0,0 0 0 0 0,0-1 0 0 0,0 1 0 0 0,1 0 0 0 0,-1 0 0 0 0,1 0 0 0 0,0 0 0 0 0,1 0 0 0 0,-2 0 0 0 0,1 0 0 0 0,-2 0 0 0 0,1-1 0 0 0,-1 0 0 0 0,0 1 0 0 0,1-1 0 0 0,-1 0 0 0 0,1 1 0 0 0,0 0 0 0 0,-1 0 0 0 0,1 1 0 0 0,1-2 0 0 0,-2 2 0 0 0,1-2 0 0 0,1 1 0 0 0,-1 0 0 0 0,0-1 0 0 0,0 1 0 0 0,0 0 0 0 0,1 0 0 0 0,-1 1 0 0 0,0-2 0 0 0,0 2 0 0 0,0-1 0 0 0,0 0 0 0 0,0 1 0 0 0,0-1 0 0 0,0 0 0 0 0,0 0 0 0 0,0 1 0 0 0,-1-1 0 0 0,0 0 0 0 0,1 1 0 0 0,-1-2 0 0 0,1 3 0 0 0,0-2 0 0 0,0 3 0 0 0,0-2 0 0 0,0 1 0 0 0,0 1 0 0 0,0 0 0 0 0,1 0 0 0 0,-2-1 0 0 0,1 2 0 0 0,0 0 0 0 0,0 0 0 0 0,-1 0 0 0 0,1 0 0 0 0,0 0 0 0 0,0 0 0 0 0,-1 1 0 0 0,2 0 0 0 0,-1 1 0 0 0,1-1 0 0 0,0 1 0 0 0,-1 1 0 0 0,1 0 0 0 0,0-1 0 0 0,-1 1 0 0 0,2 1 0 0 0,-1-2 0 0 0,1 2 0 0 0,0-1 0 0 0,-1 0 0 0 0,1 0 0 0 0,0 0 0 0 0,0 0 0 0 0,-1-2 0 0 0,-1 0 0 0 0,1 0 0 0 0,0-1 0 0 0,0 0 0 0 0,0 1 0 0 0,1-1 0 0 0,-2 0 0 0 0,2 0 0 0 0,0 0 0 0 0,-1 0 0 0 0,1-1 0 0 0,-1 0 0 0 0,0 0 0 0 0,1 0 0 0 0,-1-1 0 0 0,1 0 0 0 0,0 1 0 0 0,0-2 0 0 0,0 0 0 0 0,1 0 0 0 0,-1-2 0 0 0,-1-1 0 0 0,2 0 0 0 0,-2-1 0 0 0,1 0 0 0 0,-1 0 0 0 0,0 0 0 0 0,0 0 0 0 0,0 0 0 0 0,1-2 0 0 0,-1 0 0 0 0,0-2 0 0 0,0 1 0 0 0,0-1 0 0 0,1-1 0 0 0,0 0 0 0 0,1 0 0 0 0,-1 1 0 0 0,1 0 0 0 0,1-1 0 0 0,-2 2 0 0 0,0-1 0 0 0,0 1 0 0 0,0-1 0 0 0,0 0 0 0 0,0-1 0 0 0,0 0 0 0 0,1 0 0 0 0,1 0 0 0 0,-2 0 0 0 0,2 0 0 0 0,0 1 0 0 0,-2 0 0 0 0,2 1 0 0 0,-2-1 0 0 0,0 2 0 0 0,-1-1 0 0 0,0 0 0 0 0,-1 1 0 0 0,0-1 0 0 0,0 0 0 0 0,0-1 0 0 0,1 1 0 0 0,-1-2 0 0 0,1 1 0 0 0,0-1 0 0 0,0 2 0 0 0,1-1 0 0 0,-1 2 0 0 0,0-1 0 0 0,-1 1 0 0 0,-2-1 0 0 0,1 1 0 0 0,-1-1 0 0 0,1 0 0 0 0,0-2 0 0 0,2-1 0 0 0,2-4 0 0 0,1-1 0 0 0,0-2 0 0 0,1 1 0 0 0,-1 1 0 0 0,-1-1 0 0 0,0 3 0 0 0,0 2 0 0 0,-2 2 0 0 0,-2 0 0 0 0,0 2 0 0 0,0 0 0 0 0,-1-1 0 0 0,1-2 0 0 0,0-3 0 0 0,1-3 0 0 0,1 0 0 0 0,1-3 0 0 0,0 0 0 0 0,-1 1 0 0 0,0 1 0 0 0,0 2 0 0 0,-2 2 0 0 0,0 2 0 0 0,0 2 0 0 0,-1 0 0 0 0,0 3 0 0 0,0-2 0 0 0,0 1 0 0 0,0 2 0 0 0,0 1 0 0 0,-1 1 0 0 0,1 0 0 0 0,-2 0 0 0 0,-3 0 0 0 0,-1 0 0 0 0,-1 0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2T07:27:50.3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6150 7048 16383 0 0,'0'-1'0'0'0,"0"0"0"0"0,0-2 0 0 0,0 0 0 0 0,0-4 0 0 0,0 1 0 0 0,0-1 0 0 0,0-2 0 0 0,0-1 0 0 0,0-4 0 0 0,2-1 0 0 0,2-4 0 0 0,2-3 0 0 0,5-6 0 0 0,3-4 0 0 0,3-1 0 0 0,1 0 0 0 0,0 1 0 0 0,0 1 0 0 0,-2 3 0 0 0,-2 5 0 0 0,-2 6 0 0 0,-3 3 0 0 0,-1 6 0 0 0,-3 1 0 0 0,-2 5 0 0 0,1 0 0 0 0,-1 2 0 0 0,0 1 0 0 0,-1-1 0 0 0,1 1 0 0 0,-1 0 0 0 0,1-1 0 0 0,-1 1 0 0 0,1-1 0 0 0,-1 1 0 0 0,0 1 0 0 0,0 1 0 0 0,1-2 0 0 0,-2 2 0 0 0,1-1 0 0 0,0 0 0 0 0,1-1 0 0 0,-1 0 0 0 0,1 0 0 0 0,1 1 0 0 0,-2 0 0 0 0,0-1 0 0 0,0 0 0 0 0,1 0 0 0 0,0 0 0 0 0,0 0 0 0 0,0 0 0 0 0,-1 0 0 0 0,0 0 0 0 0,0 0 0 0 0,1 0 0 0 0,0 0 0 0 0,0 0 0 0 0,0 1 0 0 0,0-1 0 0 0,0 0 0 0 0,0 0 0 0 0,0 0 0 0 0,1 1 0 0 0,-1-1 0 0 0,-1 1 0 0 0,2-1 0 0 0,-2 0 0 0 0,1 0 0 0 0,0 1 0 0 0,-1 0 0 0 0,1 0 0 0 0,-1-1 0 0 0,1 1 0 0 0,0 0 0 0 0,0 1 0 0 0,-1-2 0 0 0,1 1 0 0 0,-1 1 0 0 0,0-2 0 0 0,0 2 0 0 0,0-1 0 0 0,-1 1 0 0 0,1 0 0 0 0,0 0 0 0 0,0 0 0 0 0,1 0 0 0 0,0 0 0 0 0,-1 1 0 0 0,1-1 0 0 0,0-1 0 0 0,-1 1 0 0 0,0 0 0 0 0,0-1 0 0 0,0 1 0 0 0,1 0 0 0 0,-1 0 0 0 0,1 0 0 0 0,0 0 0 0 0,1 0 0 0 0,-2 0 0 0 0,1 0 0 0 0,-2 0 0 0 0,1-1 0 0 0,-1 0 0 0 0,0 1 0 0 0,1-1 0 0 0,-1 0 0 0 0,1 1 0 0 0,0 0 0 0 0,-1 0 0 0 0,1 1 0 0 0,1-2 0 0 0,-2 2 0 0 0,1-2 0 0 0,1 1 0 0 0,-1 0 0 0 0,0-1 0 0 0,0 1 0 0 0,0 0 0 0 0,1 0 0 0 0,-1 1 0 0 0,0-2 0 0 0,0 2 0 0 0,0-1 0 0 0,0 0 0 0 0,0 1 0 0 0,0-1 0 0 0,0 0 0 0 0,0 0 0 0 0,0 1 0 0 0,-1-1 0 0 0,0 0 0 0 0,1 1 0 0 0,-1-2 0 0 0,1 3 0 0 0,0-2 0 0 0,0 3 0 0 0,0-2 0 0 0,0 1 0 0 0,0 1 0 0 0,0 0 0 0 0,1 0 0 0 0,-2-1 0 0 0,1 2 0 0 0,0 0 0 0 0,0 0 0 0 0,-1 0 0 0 0,1 0 0 0 0,0 0 0 0 0,0 0 0 0 0,-1 1 0 0 0,2 0 0 0 0,-1 1 0 0 0,1-1 0 0 0,0 1 0 0 0,-1 1 0 0 0,1 0 0 0 0,0-1 0 0 0,-1 1 0 0 0,2 1 0 0 0,-1-2 0 0 0,1 2 0 0 0,0-1 0 0 0,-1 0 0 0 0,1 0 0 0 0,0 0 0 0 0,0 0 0 0 0,-1-2 0 0 0,-1 0 0 0 0,1 0 0 0 0,0-1 0 0 0,0 0 0 0 0,0 1 0 0 0,1-1 0 0 0,-2 0 0 0 0,2 0 0 0 0,0 0 0 0 0,-1 0 0 0 0,1-1 0 0 0,-1 0 0 0 0,0 0 0 0 0,1 0 0 0 0,-1-1 0 0 0,1 0 0 0 0,0 1 0 0 0,0-2 0 0 0,0 0 0 0 0,1 0 0 0 0,-1-2 0 0 0,-1-1 0 0 0,2 0 0 0 0,-2-1 0 0 0,1 0 0 0 0,-1 0 0 0 0,0 0 0 0 0,0 0 0 0 0,0 0 0 0 0,1-2 0 0 0,-1 0 0 0 0,0-2 0 0 0,0 1 0 0 0,0-1 0 0 0,1-1 0 0 0,0 0 0 0 0,1 0 0 0 0,-1 1 0 0 0,1 0 0 0 0,1-1 0 0 0,-2 2 0 0 0,0-1 0 0 0,0 1 0 0 0,0-1 0 0 0,0 0 0 0 0,0-1 0 0 0,0 0 0 0 0,1 0 0 0 0,1 0 0 0 0,-2 0 0 0 0,2 0 0 0 0,0 1 0 0 0,-2 0 0 0 0,2 1 0 0 0,-2-1 0 0 0,0 2 0 0 0,-1-1 0 0 0,0 0 0 0 0,-1 1 0 0 0,0-1 0 0 0,0 0 0 0 0,0-1 0 0 0,1 1 0 0 0,-1-2 0 0 0,1 1 0 0 0,0-1 0 0 0,0 2 0 0 0,1-1 0 0 0,-1 2 0 0 0,0-1 0 0 0,-1 1 0 0 0,-2-1 0 0 0,1 1 0 0 0,-1-1 0 0 0,1 0 0 0 0,0-2 0 0 0,2-1 0 0 0,2-4 0 0 0,1-1 0 0 0,0-2 0 0 0,1 1 0 0 0,-1 1 0 0 0,-1-1 0 0 0,0 3 0 0 0,0 2 0 0 0,-2 2 0 0 0,-2 0 0 0 0,0 2 0 0 0,0 0 0 0 0,-1-1 0 0 0,1-2 0 0 0,0-3 0 0 0,1-3 0 0 0,1 0 0 0 0,1-3 0 0 0,0 0 0 0 0,-1 1 0 0 0,0 1 0 0 0,0 2 0 0 0,-2 2 0 0 0,0 2 0 0 0,0 2 0 0 0,-1 0 0 0 0,0 3 0 0 0,0-2 0 0 0,0 1 0 0 0,0 2 0 0 0,0 1 0 0 0,-1 1 0 0 0,1 0 0 0 0,-2 0 0 0 0,-3 0 0 0 0,-1 0 0 0 0,-1 0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2T07:27:50.3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6150 7048 16383 0 0,'0'-1'0'0'0,"0"0"0"0"0,0-2 0 0 0,0 0 0 0 0,0-4 0 0 0,0 1 0 0 0,0-1 0 0 0,0-2 0 0 0,0-1 0 0 0,0-4 0 0 0,2-1 0 0 0,2-4 0 0 0,2-3 0 0 0,5-6 0 0 0,3-4 0 0 0,3-1 0 0 0,1 0 0 0 0,0 1 0 0 0,0 1 0 0 0,-2 3 0 0 0,-2 5 0 0 0,-2 6 0 0 0,-3 3 0 0 0,-1 6 0 0 0,-3 1 0 0 0,-2 5 0 0 0,1 0 0 0 0,-1 2 0 0 0,0 1 0 0 0,-1-1 0 0 0,1 1 0 0 0,-1 0 0 0 0,1-1 0 0 0,-1 1 0 0 0,1-1 0 0 0,-1 1 0 0 0,0 1 0 0 0,0 1 0 0 0,1-2 0 0 0,-2 2 0 0 0,1-1 0 0 0,0 0 0 0 0,1-1 0 0 0,-1 0 0 0 0,1 0 0 0 0,1 1 0 0 0,-2 0 0 0 0,0-1 0 0 0,0 0 0 0 0,1 0 0 0 0,0 0 0 0 0,0 0 0 0 0,0 0 0 0 0,-1 0 0 0 0,0 0 0 0 0,0 0 0 0 0,1 0 0 0 0,0 0 0 0 0,0 0 0 0 0,0 1 0 0 0,0-1 0 0 0,0 0 0 0 0,0 0 0 0 0,0 0 0 0 0,1 1 0 0 0,-1-1 0 0 0,-1 1 0 0 0,2-1 0 0 0,-2 0 0 0 0,1 0 0 0 0,0 1 0 0 0,-1 0 0 0 0,1 0 0 0 0,-1-1 0 0 0,1 1 0 0 0,0 0 0 0 0,0 1 0 0 0,-1-2 0 0 0,1 1 0 0 0,-1 1 0 0 0,0-2 0 0 0,0 2 0 0 0,0-1 0 0 0,-1 1 0 0 0,1 0 0 0 0,0 0 0 0 0,0 0 0 0 0,1 0 0 0 0,0 0 0 0 0,-1 1 0 0 0,1-1 0 0 0,0-1 0 0 0,-1 1 0 0 0,0 0 0 0 0,0-1 0 0 0,0 1 0 0 0,1 0 0 0 0,-1 0 0 0 0,1 0 0 0 0,0 0 0 0 0,1 0 0 0 0,-2 0 0 0 0,1 0 0 0 0,-2 0 0 0 0,1-1 0 0 0,-1 0 0 0 0,0 1 0 0 0,1-1 0 0 0,-1 0 0 0 0,1 1 0 0 0,0 0 0 0 0,-1 0 0 0 0,1 1 0 0 0,1-2 0 0 0,-2 2 0 0 0,1-2 0 0 0,1 1 0 0 0,-1 0 0 0 0,0-1 0 0 0,0 1 0 0 0,0 0 0 0 0,1 0 0 0 0,-1 1 0 0 0,0-2 0 0 0,0 2 0 0 0,0-1 0 0 0,0 0 0 0 0,0 1 0 0 0,0-1 0 0 0,0 0 0 0 0,0 0 0 0 0,0 1 0 0 0,-1-1 0 0 0,0 0 0 0 0,1 1 0 0 0,-1-2 0 0 0,1 3 0 0 0,0-2 0 0 0,0 3 0 0 0,0-2 0 0 0,0 1 0 0 0,0 1 0 0 0,0 0 0 0 0,1 0 0 0 0,-2-1 0 0 0,1 2 0 0 0,0 0 0 0 0,0 0 0 0 0,-1 0 0 0 0,1 0 0 0 0,0 0 0 0 0,0 0 0 0 0,-1 1 0 0 0,2 0 0 0 0,-1 1 0 0 0,1-1 0 0 0,0 1 0 0 0,-1 1 0 0 0,1 0 0 0 0,0-1 0 0 0,-1 1 0 0 0,2 1 0 0 0,-1-2 0 0 0,1 2 0 0 0,0-1 0 0 0,-1 0 0 0 0,1 0 0 0 0,0 0 0 0 0,0 0 0 0 0,-1-2 0 0 0,-1 0 0 0 0,1 0 0 0 0,0-1 0 0 0,0 0 0 0 0,0 1 0 0 0,1-1 0 0 0,-2 0 0 0 0,2 0 0 0 0,0 0 0 0 0,-1 0 0 0 0,1-1 0 0 0,-1 0 0 0 0,0 0 0 0 0,1 0 0 0 0,-1-1 0 0 0,1 0 0 0 0,0 1 0 0 0,0-2 0 0 0,0 0 0 0 0,1 0 0 0 0,-1-2 0 0 0,-1-1 0 0 0,2 0 0 0 0,-2-1 0 0 0,1 0 0 0 0,-1 0 0 0 0,0 0 0 0 0,0 0 0 0 0,0 0 0 0 0,1-2 0 0 0,-1 0 0 0 0,0-2 0 0 0,0 1 0 0 0,0-1 0 0 0,1-1 0 0 0,0 0 0 0 0,1 0 0 0 0,-1 1 0 0 0,1 0 0 0 0,1-1 0 0 0,-2 2 0 0 0,0-1 0 0 0,0 1 0 0 0,0-1 0 0 0,0 0 0 0 0,0-1 0 0 0,0 0 0 0 0,1 0 0 0 0,1 0 0 0 0,-2 0 0 0 0,2 0 0 0 0,0 1 0 0 0,-2 0 0 0 0,2 1 0 0 0,-2-1 0 0 0,0 2 0 0 0,-1-1 0 0 0,0 0 0 0 0,-1 1 0 0 0,0-1 0 0 0,0 0 0 0 0,0-1 0 0 0,1 1 0 0 0,-1-2 0 0 0,1 1 0 0 0,0-1 0 0 0,0 2 0 0 0,1-1 0 0 0,-1 2 0 0 0,0-1 0 0 0,-1 1 0 0 0,-2-1 0 0 0,1 1 0 0 0,-1-1 0 0 0,1 0 0 0 0,0-2 0 0 0,2-1 0 0 0,2-4 0 0 0,1-1 0 0 0,0-2 0 0 0,1 1 0 0 0,-1 1 0 0 0,-1-1 0 0 0,0 3 0 0 0,0 2 0 0 0,-2 2 0 0 0,-2 0 0 0 0,0 2 0 0 0,0 0 0 0 0,-1-1 0 0 0,1-2 0 0 0,0-3 0 0 0,1-3 0 0 0,1 0 0 0 0,1-3 0 0 0,0 0 0 0 0,-1 1 0 0 0,0 1 0 0 0,0 2 0 0 0,-2 2 0 0 0,0 2 0 0 0,0 2 0 0 0,-1 0 0 0 0,0 3 0 0 0,0-2 0 0 0,0 1 0 0 0,0 2 0 0 0,0 1 0 0 0,-1 1 0 0 0,1 0 0 0 0,-2 0 0 0 0,-3 0 0 0 0,-1 0 0 0 0,-1 0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2T07:27:50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6150 7048 16383 0 0,'0'-1'0'0'0,"0"0"0"0"0,0-2 0 0 0,0 0 0 0 0,0-4 0 0 0,0 1 0 0 0,0-1 0 0 0,0-2 0 0 0,0-1 0 0 0,0-4 0 0 0,2-1 0 0 0,2-4 0 0 0,2-3 0 0 0,5-6 0 0 0,3-4 0 0 0,3-1 0 0 0,1 0 0 0 0,0 1 0 0 0,0 1 0 0 0,-2 3 0 0 0,-2 5 0 0 0,-2 6 0 0 0,-3 3 0 0 0,-1 6 0 0 0,-3 1 0 0 0,-2 5 0 0 0,1 0 0 0 0,-1 2 0 0 0,0 1 0 0 0,-1-1 0 0 0,1 1 0 0 0,-1 0 0 0 0,1-1 0 0 0,-1 1 0 0 0,1-1 0 0 0,-1 1 0 0 0,0 1 0 0 0,0 1 0 0 0,1-2 0 0 0,-2 2 0 0 0,1-1 0 0 0,0 0 0 0 0,1-1 0 0 0,-1 0 0 0 0,1 0 0 0 0,1 1 0 0 0,-2 0 0 0 0,0-1 0 0 0,0 0 0 0 0,1 0 0 0 0,0 0 0 0 0,0 0 0 0 0,0 0 0 0 0,-1 0 0 0 0,0 0 0 0 0,0 0 0 0 0,1 0 0 0 0,0 0 0 0 0,0 0 0 0 0,0 1 0 0 0,0-1 0 0 0,0 0 0 0 0,0 0 0 0 0,0 0 0 0 0,1 1 0 0 0,-1-1 0 0 0,-1 1 0 0 0,2-1 0 0 0,-2 0 0 0 0,1 0 0 0 0,0 1 0 0 0,-1 0 0 0 0,1 0 0 0 0,-1-1 0 0 0,1 1 0 0 0,0 0 0 0 0,0 1 0 0 0,-1-2 0 0 0,1 1 0 0 0,-1 1 0 0 0,0-2 0 0 0,0 2 0 0 0,0-1 0 0 0,-1 1 0 0 0,1 0 0 0 0,0 0 0 0 0,0 0 0 0 0,1 0 0 0 0,0 0 0 0 0,-1 1 0 0 0,1-1 0 0 0,0-1 0 0 0,-1 1 0 0 0,0 0 0 0 0,0-1 0 0 0,0 1 0 0 0,1 0 0 0 0,-1 0 0 0 0,1 0 0 0 0,0 0 0 0 0,1 0 0 0 0,-2 0 0 0 0,1 0 0 0 0,-2 0 0 0 0,1-1 0 0 0,-1 0 0 0 0,0 1 0 0 0,1-1 0 0 0,-1 0 0 0 0,1 1 0 0 0,0 0 0 0 0,-1 0 0 0 0,1 1 0 0 0,1-2 0 0 0,-2 2 0 0 0,1-2 0 0 0,1 1 0 0 0,-1 0 0 0 0,0-1 0 0 0,0 1 0 0 0,0 0 0 0 0,1 0 0 0 0,-1 1 0 0 0,0-2 0 0 0,0 2 0 0 0,0-1 0 0 0,0 0 0 0 0,0 1 0 0 0,0-1 0 0 0,0 0 0 0 0,0 0 0 0 0,0 1 0 0 0,-1-1 0 0 0,0 0 0 0 0,1 1 0 0 0,-1-2 0 0 0,1 3 0 0 0,0-2 0 0 0,0 3 0 0 0,0-2 0 0 0,0 1 0 0 0,0 1 0 0 0,0 0 0 0 0,1 0 0 0 0,-2-1 0 0 0,1 2 0 0 0,0 0 0 0 0,0 0 0 0 0,-1 0 0 0 0,1 0 0 0 0,0 0 0 0 0,0 0 0 0 0,-1 1 0 0 0,2 0 0 0 0,-1 1 0 0 0,1-1 0 0 0,0 1 0 0 0,-1 1 0 0 0,1 0 0 0 0,0-1 0 0 0,-1 1 0 0 0,2 1 0 0 0,-1-2 0 0 0,1 2 0 0 0,0-1 0 0 0,-1 0 0 0 0,1 0 0 0 0,0 0 0 0 0,0 0 0 0 0,-1-2 0 0 0,-1 0 0 0 0,1 0 0 0 0,0-1 0 0 0,0 0 0 0 0,0 1 0 0 0,1-1 0 0 0,-2 0 0 0 0,2 0 0 0 0,0 0 0 0 0,-1 0 0 0 0,1-1 0 0 0,-1 0 0 0 0,0 0 0 0 0,1 0 0 0 0,-1-1 0 0 0,1 0 0 0 0,0 1 0 0 0,0-2 0 0 0,0 0 0 0 0,1 0 0 0 0,-1-2 0 0 0,-1-1 0 0 0,2 0 0 0 0,-2-1 0 0 0,1 0 0 0 0,-1 0 0 0 0,0 0 0 0 0,0 0 0 0 0,0 0 0 0 0,1-2 0 0 0,-1 0 0 0 0,0-2 0 0 0,0 1 0 0 0,0-1 0 0 0,1-1 0 0 0,0 0 0 0 0,1 0 0 0 0,-1 1 0 0 0,1 0 0 0 0,1-1 0 0 0,-2 2 0 0 0,0-1 0 0 0,0 1 0 0 0,0-1 0 0 0,0 0 0 0 0,0-1 0 0 0,0 0 0 0 0,1 0 0 0 0,1 0 0 0 0,-2 0 0 0 0,2 0 0 0 0,0 1 0 0 0,-2 0 0 0 0,2 1 0 0 0,-2-1 0 0 0,0 2 0 0 0,-1-1 0 0 0,0 0 0 0 0,-1 1 0 0 0,0-1 0 0 0,0 0 0 0 0,0-1 0 0 0,1 1 0 0 0,-1-2 0 0 0,1 1 0 0 0,0-1 0 0 0,0 2 0 0 0,1-1 0 0 0,-1 2 0 0 0,0-1 0 0 0,-1 1 0 0 0,-2-1 0 0 0,1 1 0 0 0,-1-1 0 0 0,1 0 0 0 0,0-2 0 0 0,2-1 0 0 0,2-4 0 0 0,1-1 0 0 0,0-2 0 0 0,1 1 0 0 0,-1 1 0 0 0,-1-1 0 0 0,0 3 0 0 0,0 2 0 0 0,-2 2 0 0 0,-2 0 0 0 0,0 2 0 0 0,0 0 0 0 0,-1-1 0 0 0,1-2 0 0 0,0-3 0 0 0,1-3 0 0 0,1 0 0 0 0,1-3 0 0 0,0 0 0 0 0,-1 1 0 0 0,0 1 0 0 0,0 2 0 0 0,-2 2 0 0 0,0 2 0 0 0,0 2 0 0 0,-1 0 0 0 0,0 3 0 0 0,0-2 0 0 0,0 1 0 0 0,0 2 0 0 0,0 1 0 0 0,-1 1 0 0 0,1 0 0 0 0,-2 0 0 0 0,-3 0 0 0 0,-1 0 0 0 0,-1 0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2T07:27:50.3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6150 7048 16383 0 0,'0'-1'0'0'0,"0"0"0"0"0,0-2 0 0 0,0 0 0 0 0,0-4 0 0 0,0 1 0 0 0,0-1 0 0 0,0-2 0 0 0,0-1 0 0 0,0-4 0 0 0,2-1 0 0 0,2-4 0 0 0,2-3 0 0 0,5-6 0 0 0,3-4 0 0 0,3-1 0 0 0,1 0 0 0 0,0 1 0 0 0,0 1 0 0 0,-2 3 0 0 0,-2 5 0 0 0,-2 6 0 0 0,-3 3 0 0 0,-1 6 0 0 0,-3 1 0 0 0,-2 5 0 0 0,1 0 0 0 0,-1 2 0 0 0,0 1 0 0 0,-1-1 0 0 0,1 1 0 0 0,-1 0 0 0 0,1-1 0 0 0,-1 1 0 0 0,1-1 0 0 0,-1 1 0 0 0,0 1 0 0 0,0 1 0 0 0,1-2 0 0 0,-2 2 0 0 0,1-1 0 0 0,0 0 0 0 0,1-1 0 0 0,-1 0 0 0 0,1 0 0 0 0,1 1 0 0 0,-2 0 0 0 0,0-1 0 0 0,0 0 0 0 0,1 0 0 0 0,0 0 0 0 0,0 0 0 0 0,0 0 0 0 0,-1 0 0 0 0,0 0 0 0 0,0 0 0 0 0,1 0 0 0 0,0 0 0 0 0,0 0 0 0 0,0 1 0 0 0,0-1 0 0 0,0 0 0 0 0,0 0 0 0 0,0 0 0 0 0,1 1 0 0 0,-1-1 0 0 0,-1 1 0 0 0,2-1 0 0 0,-2 0 0 0 0,1 0 0 0 0,0 1 0 0 0,-1 0 0 0 0,1 0 0 0 0,-1-1 0 0 0,1 1 0 0 0,0 0 0 0 0,0 1 0 0 0,-1-2 0 0 0,1 1 0 0 0,-1 1 0 0 0,0-2 0 0 0,0 2 0 0 0,0-1 0 0 0,-1 1 0 0 0,1 0 0 0 0,0 0 0 0 0,0 0 0 0 0,1 0 0 0 0,0 0 0 0 0,-1 1 0 0 0,1-1 0 0 0,0-1 0 0 0,-1 1 0 0 0,0 0 0 0 0,0-1 0 0 0,0 1 0 0 0,1 0 0 0 0,-1 0 0 0 0,1 0 0 0 0,0 0 0 0 0,1 0 0 0 0,-2 0 0 0 0,1 0 0 0 0,-2 0 0 0 0,1-1 0 0 0,-1 0 0 0 0,0 1 0 0 0,1-1 0 0 0,-1 0 0 0 0,1 1 0 0 0,0 0 0 0 0,-1 0 0 0 0,1 1 0 0 0,1-2 0 0 0,-2 2 0 0 0,1-2 0 0 0,1 1 0 0 0,-1 0 0 0 0,0-1 0 0 0,0 1 0 0 0,0 0 0 0 0,1 0 0 0 0,-1 1 0 0 0,0-2 0 0 0,0 2 0 0 0,0-1 0 0 0,0 0 0 0 0,0 1 0 0 0,0-1 0 0 0,0 0 0 0 0,0 0 0 0 0,0 1 0 0 0,-1-1 0 0 0,0 0 0 0 0,1 1 0 0 0,-1-2 0 0 0,1 3 0 0 0,0-2 0 0 0,0 3 0 0 0,0-2 0 0 0,0 1 0 0 0,0 1 0 0 0,0 0 0 0 0,1 0 0 0 0,-2-1 0 0 0,1 2 0 0 0,0 0 0 0 0,0 0 0 0 0,-1 0 0 0 0,1 0 0 0 0,0 0 0 0 0,0 0 0 0 0,-1 1 0 0 0,2 0 0 0 0,-1 1 0 0 0,1-1 0 0 0,0 1 0 0 0,-1 1 0 0 0,1 0 0 0 0,0-1 0 0 0,-1 1 0 0 0,2 1 0 0 0,-1-2 0 0 0,1 2 0 0 0,0-1 0 0 0,-1 0 0 0 0,1 0 0 0 0,0 0 0 0 0,0 0 0 0 0,-1-2 0 0 0,-1 0 0 0 0,1 0 0 0 0,0-1 0 0 0,0 0 0 0 0,0 1 0 0 0,1-1 0 0 0,-2 0 0 0 0,2 0 0 0 0,0 0 0 0 0,-1 0 0 0 0,1-1 0 0 0,-1 0 0 0 0,0 0 0 0 0,1 0 0 0 0,-1-1 0 0 0,1 0 0 0 0,0 1 0 0 0,0-2 0 0 0,0 0 0 0 0,1 0 0 0 0,-1-2 0 0 0,-1-1 0 0 0,2 0 0 0 0,-2-1 0 0 0,1 0 0 0 0,-1 0 0 0 0,0 0 0 0 0,0 0 0 0 0,0 0 0 0 0,1-2 0 0 0,-1 0 0 0 0,0-2 0 0 0,0 1 0 0 0,0-1 0 0 0,1-1 0 0 0,0 0 0 0 0,1 0 0 0 0,-1 1 0 0 0,1 0 0 0 0,1-1 0 0 0,-2 2 0 0 0,0-1 0 0 0,0 1 0 0 0,0-1 0 0 0,0 0 0 0 0,0-1 0 0 0,0 0 0 0 0,1 0 0 0 0,1 0 0 0 0,-2 0 0 0 0,2 0 0 0 0,0 1 0 0 0,-2 0 0 0 0,2 1 0 0 0,-2-1 0 0 0,0 2 0 0 0,-1-1 0 0 0,0 0 0 0 0,-1 1 0 0 0,0-1 0 0 0,0 0 0 0 0,0-1 0 0 0,1 1 0 0 0,-1-2 0 0 0,1 1 0 0 0,0-1 0 0 0,0 2 0 0 0,1-1 0 0 0,-1 2 0 0 0,0-1 0 0 0,-1 1 0 0 0,-2-1 0 0 0,1 1 0 0 0,-1-1 0 0 0,1 0 0 0 0,0-2 0 0 0,2-1 0 0 0,2-4 0 0 0,1-1 0 0 0,0-2 0 0 0,1 1 0 0 0,-1 1 0 0 0,-1-1 0 0 0,0 3 0 0 0,0 2 0 0 0,-2 2 0 0 0,-2 0 0 0 0,0 2 0 0 0,0 0 0 0 0,-1-1 0 0 0,1-2 0 0 0,0-3 0 0 0,1-3 0 0 0,1 0 0 0 0,1-3 0 0 0,0 0 0 0 0,-1 1 0 0 0,0 1 0 0 0,0 2 0 0 0,-2 2 0 0 0,0 2 0 0 0,0 2 0 0 0,-1 0 0 0 0,0 3 0 0 0,0-2 0 0 0,0 1 0 0 0,0 2 0 0 0,0 1 0 0 0,-1 1 0 0 0,1 0 0 0 0,-2 0 0 0 0,-3 0 0 0 0,-1 0 0 0 0,-1 0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2T07:27:50.3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6150 7048 16383 0 0,'0'-1'0'0'0,"0"0"0"0"0,0-2 0 0 0,0 0 0 0 0,0-4 0 0 0,0 1 0 0 0,0-1 0 0 0,0-2 0 0 0,0-1 0 0 0,0-4 0 0 0,2-1 0 0 0,2-4 0 0 0,2-3 0 0 0,5-6 0 0 0,3-4 0 0 0,3-1 0 0 0,1 0 0 0 0,0 1 0 0 0,0 1 0 0 0,-2 3 0 0 0,-2 5 0 0 0,-2 6 0 0 0,-3 3 0 0 0,-1 6 0 0 0,-3 1 0 0 0,-2 5 0 0 0,1 0 0 0 0,-1 2 0 0 0,0 1 0 0 0,-1-1 0 0 0,1 1 0 0 0,-1 0 0 0 0,1-1 0 0 0,-1 1 0 0 0,1-1 0 0 0,-1 1 0 0 0,0 1 0 0 0,0 1 0 0 0,1-2 0 0 0,-2 2 0 0 0,1-1 0 0 0,0 0 0 0 0,1-1 0 0 0,-1 0 0 0 0,1 0 0 0 0,1 1 0 0 0,-2 0 0 0 0,0-1 0 0 0,0 0 0 0 0,1 0 0 0 0,0 0 0 0 0,0 0 0 0 0,0 0 0 0 0,-1 0 0 0 0,0 0 0 0 0,0 0 0 0 0,1 0 0 0 0,0 0 0 0 0,0 0 0 0 0,0 1 0 0 0,0-1 0 0 0,0 0 0 0 0,0 0 0 0 0,0 0 0 0 0,1 1 0 0 0,-1-1 0 0 0,-1 1 0 0 0,2-1 0 0 0,-2 0 0 0 0,1 0 0 0 0,0 1 0 0 0,-1 0 0 0 0,1 0 0 0 0,-1-1 0 0 0,1 1 0 0 0,0 0 0 0 0,0 1 0 0 0,-1-2 0 0 0,1 1 0 0 0,-1 1 0 0 0,0-2 0 0 0,0 2 0 0 0,0-1 0 0 0,-1 1 0 0 0,1 0 0 0 0,0 0 0 0 0,0 0 0 0 0,1 0 0 0 0,0 0 0 0 0,-1 1 0 0 0,1-1 0 0 0,0-1 0 0 0,-1 1 0 0 0,0 0 0 0 0,0-1 0 0 0,0 1 0 0 0,1 0 0 0 0,-1 0 0 0 0,1 0 0 0 0,0 0 0 0 0,1 0 0 0 0,-2 0 0 0 0,1 0 0 0 0,-2 0 0 0 0,1-1 0 0 0,-1 0 0 0 0,0 1 0 0 0,1-1 0 0 0,-1 0 0 0 0,1 1 0 0 0,0 0 0 0 0,-1 0 0 0 0,1 1 0 0 0,1-2 0 0 0,-2 2 0 0 0,1-2 0 0 0,1 1 0 0 0,-1 0 0 0 0,0-1 0 0 0,0 1 0 0 0,0 0 0 0 0,1 0 0 0 0,-1 1 0 0 0,0-2 0 0 0,0 2 0 0 0,0-1 0 0 0,0 0 0 0 0,0 1 0 0 0,0-1 0 0 0,0 0 0 0 0,0 0 0 0 0,0 1 0 0 0,-1-1 0 0 0,0 0 0 0 0,1 1 0 0 0,-1-2 0 0 0,1 3 0 0 0,0-2 0 0 0,0 3 0 0 0,0-2 0 0 0,0 1 0 0 0,0 1 0 0 0,0 0 0 0 0,1 0 0 0 0,-2-1 0 0 0,1 2 0 0 0,0 0 0 0 0,0 0 0 0 0,-1 0 0 0 0,1 0 0 0 0,0 0 0 0 0,0 0 0 0 0,-1 1 0 0 0,2 0 0 0 0,-1 1 0 0 0,1-1 0 0 0,0 1 0 0 0,-1 1 0 0 0,1 0 0 0 0,0-1 0 0 0,-1 1 0 0 0,2 1 0 0 0,-1-2 0 0 0,1 2 0 0 0,0-1 0 0 0,-1 0 0 0 0,1 0 0 0 0,0 0 0 0 0,0 0 0 0 0,-1-2 0 0 0,-1 0 0 0 0,1 0 0 0 0,0-1 0 0 0,0 0 0 0 0,0 1 0 0 0,1-1 0 0 0,-2 0 0 0 0,2 0 0 0 0,0 0 0 0 0,-1 0 0 0 0,1-1 0 0 0,-1 0 0 0 0,0 0 0 0 0,1 0 0 0 0,-1-1 0 0 0,1 0 0 0 0,0 1 0 0 0,0-2 0 0 0,0 0 0 0 0,1 0 0 0 0,-1-2 0 0 0,-1-1 0 0 0,2 0 0 0 0,-2-1 0 0 0,1 0 0 0 0,-1 0 0 0 0,0 0 0 0 0,0 0 0 0 0,0 0 0 0 0,1-2 0 0 0,-1 0 0 0 0,0-2 0 0 0,0 1 0 0 0,0-1 0 0 0,1-1 0 0 0,0 0 0 0 0,1 0 0 0 0,-1 1 0 0 0,1 0 0 0 0,1-1 0 0 0,-2 2 0 0 0,0-1 0 0 0,0 1 0 0 0,0-1 0 0 0,0 0 0 0 0,0-1 0 0 0,0 0 0 0 0,1 0 0 0 0,1 0 0 0 0,-2 0 0 0 0,2 0 0 0 0,0 1 0 0 0,-2 0 0 0 0,2 1 0 0 0,-2-1 0 0 0,0 2 0 0 0,-1-1 0 0 0,0 0 0 0 0,-1 1 0 0 0,0-1 0 0 0,0 0 0 0 0,0-1 0 0 0,1 1 0 0 0,-1-2 0 0 0,1 1 0 0 0,0-1 0 0 0,0 2 0 0 0,1-1 0 0 0,-1 2 0 0 0,0-1 0 0 0,-1 1 0 0 0,-2-1 0 0 0,1 1 0 0 0,-1-1 0 0 0,1 0 0 0 0,0-2 0 0 0,2-1 0 0 0,2-4 0 0 0,1-1 0 0 0,0-2 0 0 0,1 1 0 0 0,-1 1 0 0 0,-1-1 0 0 0,0 3 0 0 0,0 2 0 0 0,-2 2 0 0 0,-2 0 0 0 0,0 2 0 0 0,0 0 0 0 0,-1-1 0 0 0,1-2 0 0 0,0-3 0 0 0,1-3 0 0 0,1 0 0 0 0,1-3 0 0 0,0 0 0 0 0,-1 1 0 0 0,0 1 0 0 0,0 2 0 0 0,-2 2 0 0 0,0 2 0 0 0,0 2 0 0 0,-1 0 0 0 0,0 3 0 0 0,0-2 0 0 0,0 1 0 0 0,0 2 0 0 0,0 1 0 0 0,-1 1 0 0 0,1 0 0 0 0,-2 0 0 0 0,-3 0 0 0 0,-1 0 0 0 0,-1 0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2T07:27:50.3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6150 7048 16383 0 0,'0'-1'0'0'0,"0"0"0"0"0,0-2 0 0 0,0 0 0 0 0,0-4 0 0 0,0 1 0 0 0,0-1 0 0 0,0-2 0 0 0,0-1 0 0 0,0-4 0 0 0,2-1 0 0 0,2-4 0 0 0,2-3 0 0 0,5-6 0 0 0,3-4 0 0 0,3-1 0 0 0,1 0 0 0 0,0 1 0 0 0,0 1 0 0 0,-2 3 0 0 0,-2 5 0 0 0,-2 6 0 0 0,-3 3 0 0 0,-1 6 0 0 0,-3 1 0 0 0,-2 5 0 0 0,1 0 0 0 0,-1 2 0 0 0,0 1 0 0 0,-1-1 0 0 0,1 1 0 0 0,-1 0 0 0 0,1-1 0 0 0,-1 1 0 0 0,1-1 0 0 0,-1 1 0 0 0,0 1 0 0 0,0 1 0 0 0,1-2 0 0 0,-2 2 0 0 0,1-1 0 0 0,0 0 0 0 0,1-1 0 0 0,-1 0 0 0 0,1 0 0 0 0,1 1 0 0 0,-2 0 0 0 0,0-1 0 0 0,0 0 0 0 0,1 0 0 0 0,0 0 0 0 0,0 0 0 0 0,0 0 0 0 0,-1 0 0 0 0,0 0 0 0 0,0 0 0 0 0,1 0 0 0 0,0 0 0 0 0,0 0 0 0 0,0 1 0 0 0,0-1 0 0 0,0 0 0 0 0,0 0 0 0 0,0 0 0 0 0,1 1 0 0 0,-1-1 0 0 0,-1 1 0 0 0,2-1 0 0 0,-2 0 0 0 0,1 0 0 0 0,0 1 0 0 0,-1 0 0 0 0,1 0 0 0 0,-1-1 0 0 0,1 1 0 0 0,0 0 0 0 0,0 1 0 0 0,-1-2 0 0 0,1 1 0 0 0,-1 1 0 0 0,0-2 0 0 0,0 2 0 0 0,0-1 0 0 0,-1 1 0 0 0,1 0 0 0 0,0 0 0 0 0,0 0 0 0 0,1 0 0 0 0,0 0 0 0 0,-1 1 0 0 0,1-1 0 0 0,0-1 0 0 0,-1 1 0 0 0,0 0 0 0 0,0-1 0 0 0,0 1 0 0 0,1 0 0 0 0,-1 0 0 0 0,1 0 0 0 0,0 0 0 0 0,1 0 0 0 0,-2 0 0 0 0,1 0 0 0 0,-2 0 0 0 0,1-1 0 0 0,-1 0 0 0 0,0 1 0 0 0,1-1 0 0 0,-1 0 0 0 0,1 1 0 0 0,0 0 0 0 0,-1 0 0 0 0,1 1 0 0 0,1-2 0 0 0,-2 2 0 0 0,1-2 0 0 0,1 1 0 0 0,-1 0 0 0 0,0-1 0 0 0,0 1 0 0 0,0 0 0 0 0,1 0 0 0 0,-1 1 0 0 0,0-2 0 0 0,0 2 0 0 0,0-1 0 0 0,0 0 0 0 0,0 1 0 0 0,0-1 0 0 0,0 0 0 0 0,0 0 0 0 0,0 1 0 0 0,-1-1 0 0 0,0 0 0 0 0,1 1 0 0 0,-1-2 0 0 0,1 3 0 0 0,0-2 0 0 0,0 3 0 0 0,0-2 0 0 0,0 1 0 0 0,0 1 0 0 0,0 0 0 0 0,1 0 0 0 0,-2-1 0 0 0,1 2 0 0 0,0 0 0 0 0,0 0 0 0 0,-1 0 0 0 0,1 0 0 0 0,0 0 0 0 0,0 0 0 0 0,-1 1 0 0 0,2 0 0 0 0,-1 1 0 0 0,1-1 0 0 0,0 1 0 0 0,-1 1 0 0 0,1 0 0 0 0,0-1 0 0 0,-1 1 0 0 0,2 1 0 0 0,-1-2 0 0 0,1 2 0 0 0,0-1 0 0 0,-1 0 0 0 0,1 0 0 0 0,0 0 0 0 0,0 0 0 0 0,-1-2 0 0 0,-1 0 0 0 0,1 0 0 0 0,0-1 0 0 0,0 0 0 0 0,0 1 0 0 0,1-1 0 0 0,-2 0 0 0 0,2 0 0 0 0,0 0 0 0 0,-1 0 0 0 0,1-1 0 0 0,-1 0 0 0 0,0 0 0 0 0,1 0 0 0 0,-1-1 0 0 0,1 0 0 0 0,0 1 0 0 0,0-2 0 0 0,0 0 0 0 0,1 0 0 0 0,-1-2 0 0 0,-1-1 0 0 0,2 0 0 0 0,-2-1 0 0 0,1 0 0 0 0,-1 0 0 0 0,0 0 0 0 0,0 0 0 0 0,0 0 0 0 0,1-2 0 0 0,-1 0 0 0 0,0-2 0 0 0,0 1 0 0 0,0-1 0 0 0,1-1 0 0 0,0 0 0 0 0,1 0 0 0 0,-1 1 0 0 0,1 0 0 0 0,1-1 0 0 0,-2 2 0 0 0,0-1 0 0 0,0 1 0 0 0,0-1 0 0 0,0 0 0 0 0,0-1 0 0 0,0 0 0 0 0,1 0 0 0 0,1 0 0 0 0,-2 0 0 0 0,2 0 0 0 0,0 1 0 0 0,-2 0 0 0 0,2 1 0 0 0,-2-1 0 0 0,0 2 0 0 0,-1-1 0 0 0,0 0 0 0 0,-1 1 0 0 0,0-1 0 0 0,0 0 0 0 0,0-1 0 0 0,1 1 0 0 0,-1-2 0 0 0,1 1 0 0 0,0-1 0 0 0,0 2 0 0 0,1-1 0 0 0,-1 2 0 0 0,0-1 0 0 0,-1 1 0 0 0,-2-1 0 0 0,1 1 0 0 0,-1-1 0 0 0,1 0 0 0 0,0-2 0 0 0,2-1 0 0 0,2-4 0 0 0,1-1 0 0 0,0-2 0 0 0,1 1 0 0 0,-1 1 0 0 0,-1-1 0 0 0,0 3 0 0 0,0 2 0 0 0,-2 2 0 0 0,-2 0 0 0 0,0 2 0 0 0,0 0 0 0 0,-1-1 0 0 0,1-2 0 0 0,0-3 0 0 0,1-3 0 0 0,1 0 0 0 0,1-3 0 0 0,0 0 0 0 0,-1 1 0 0 0,0 1 0 0 0,0 2 0 0 0,-2 2 0 0 0,0 2 0 0 0,0 2 0 0 0,-1 0 0 0 0,0 3 0 0 0,0-2 0 0 0,0 1 0 0 0,0 2 0 0 0,0 1 0 0 0,-1 1 0 0 0,1 0 0 0 0,-2 0 0 0 0,-3 0 0 0 0,-1 0 0 0 0,-1 0 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10/2/2022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614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10/2/2022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767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402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10/2/2022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331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10/2/2022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865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10/2/2022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159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10/2/2022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947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10/2/2022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933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10/2/2022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572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10/2/2022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52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10/2/2022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348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10/2/2022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624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customXml" Target="../ink/ink7.xml"/><Relationship Id="rId1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customXml" Target="../ink/ink2.xml"/><Relationship Id="rId12" Type="http://schemas.openxmlformats.org/officeDocument/2006/relationships/customXml" Target="../ink/ink6.xml"/><Relationship Id="rId17" Type="http://schemas.openxmlformats.org/officeDocument/2006/relationships/image" Target="../media/image7.png"/><Relationship Id="rId2" Type="http://schemas.openxmlformats.org/officeDocument/2006/relationships/customXml" Target="../ink/ink1.xml"/><Relationship Id="rId16" Type="http://schemas.openxmlformats.org/officeDocument/2006/relationships/image" Target="../media/image6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customXml" Target="../ink/ink5.xml"/><Relationship Id="rId5" Type="http://schemas.openxmlformats.org/officeDocument/2006/relationships/image" Target="../media/image3.png"/><Relationship Id="rId15" Type="http://schemas.openxmlformats.org/officeDocument/2006/relationships/image" Target="../media/image5.jpeg"/><Relationship Id="rId10" Type="http://schemas.openxmlformats.org/officeDocument/2006/relationships/customXml" Target="../ink/ink4.xml"/><Relationship Id="rId19" Type="http://schemas.openxmlformats.org/officeDocument/2006/relationships/image" Target="../media/image9.svg"/><Relationship Id="rId4" Type="http://schemas.openxmlformats.org/officeDocument/2006/relationships/image" Target="../media/image2.png"/><Relationship Id="rId9" Type="http://schemas.openxmlformats.org/officeDocument/2006/relationships/customXml" Target="../ink/ink3.xml"/><Relationship Id="rId14" Type="http://schemas.openxmlformats.org/officeDocument/2006/relationships/customXml" Target="../ink/ink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figshare.com/articles/dataset/ParisH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5150" y="768334"/>
            <a:ext cx="9615091" cy="2866405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5600" dirty="0">
                <a:cs typeface="Calibri Light"/>
              </a:rPr>
              <a:t>From Structural Connectivity to Functional Connectivity: A phenomenological Whole Brain Model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7335835" cy="147517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>
                <a:ea typeface="Calibri"/>
                <a:cs typeface="Calibri"/>
              </a:rPr>
              <a:t>Anirban Bandyopadhyay, Sayan Ghosh,</a:t>
            </a:r>
          </a:p>
          <a:p>
            <a:pPr>
              <a:lnSpc>
                <a:spcPct val="90000"/>
              </a:lnSpc>
            </a:pPr>
            <a:r>
              <a:rPr lang="en-US" sz="1700">
                <a:ea typeface="Calibri"/>
                <a:cs typeface="Calibri"/>
              </a:rPr>
              <a:t>Neuroimage Team</a:t>
            </a:r>
          </a:p>
          <a:p>
            <a:pPr>
              <a:lnSpc>
                <a:spcPct val="90000"/>
              </a:lnSpc>
            </a:pPr>
            <a:r>
              <a:rPr lang="en-US" sz="1700">
                <a:ea typeface="Calibri"/>
                <a:cs typeface="Calibri"/>
              </a:rPr>
              <a:t>Under Prof. V. Srinivasa Chakravarthy</a:t>
            </a:r>
          </a:p>
          <a:p>
            <a:pPr>
              <a:lnSpc>
                <a:spcPct val="90000"/>
              </a:lnSpc>
            </a:pPr>
            <a:r>
              <a:rPr lang="en-US" sz="1700">
                <a:ea typeface="Calibri"/>
                <a:cs typeface="Calibri"/>
              </a:rPr>
              <a:t>IIT Madras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A7C2670-8081-9C42-82A1-23BBFAEAA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054FC3-922A-EC40-AC25-A59AF5378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52B27A6-BDD2-B247-9494-C90C996DB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41">
              <a:extLst>
                <a:ext uri="{FF2B5EF4-FFF2-40B4-BE49-F238E27FC236}">
                  <a16:creationId xmlns:a16="http://schemas.microsoft.com/office/drawing/2014/main" id="{A368B3AC-A3AC-C949-864D-1C05AADBA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42">
              <a:extLst>
                <a:ext uri="{FF2B5EF4-FFF2-40B4-BE49-F238E27FC236}">
                  <a16:creationId xmlns:a16="http://schemas.microsoft.com/office/drawing/2014/main" id="{EB848571-59FE-B34A-8561-FD4325EC1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F3C3152-8488-E444-BBA7-E9CD62AC1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36756F0-72A6-9F45-86A4-7D8C5E1AC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18A883-69CF-FB4D-A4F9-6835E196C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46">
              <a:extLst>
                <a:ext uri="{FF2B5EF4-FFF2-40B4-BE49-F238E27FC236}">
                  <a16:creationId xmlns:a16="http://schemas.microsoft.com/office/drawing/2014/main" id="{83415627-4FAA-3B4B-8A88-63E862A5F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7">
              <a:extLst>
                <a:ext uri="{FF2B5EF4-FFF2-40B4-BE49-F238E27FC236}">
                  <a16:creationId xmlns:a16="http://schemas.microsoft.com/office/drawing/2014/main" id="{BF96A3B0-DCC7-1647-8383-429159B1D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8">
              <a:extLst>
                <a:ext uri="{FF2B5EF4-FFF2-40B4-BE49-F238E27FC236}">
                  <a16:creationId xmlns:a16="http://schemas.microsoft.com/office/drawing/2014/main" id="{392468EE-53D9-F243-B2B0-FA9D2A7429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9">
              <a:extLst>
                <a:ext uri="{FF2B5EF4-FFF2-40B4-BE49-F238E27FC236}">
                  <a16:creationId xmlns:a16="http://schemas.microsoft.com/office/drawing/2014/main" id="{6C6EB606-ED6D-3D47-B27D-C7736D781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50">
              <a:extLst>
                <a:ext uri="{FF2B5EF4-FFF2-40B4-BE49-F238E27FC236}">
                  <a16:creationId xmlns:a16="http://schemas.microsoft.com/office/drawing/2014/main" id="{1E551583-A0DA-C64D-8385-F579D091EA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3C9B75DD-4CC7-0143-9DF3-9249A306A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52">
              <a:extLst>
                <a:ext uri="{FF2B5EF4-FFF2-40B4-BE49-F238E27FC236}">
                  <a16:creationId xmlns:a16="http://schemas.microsoft.com/office/drawing/2014/main" id="{59CDD5E1-EB61-2847-B3B3-33771B104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CFA03-61E5-72E5-1F9B-E074A5F50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10" y="176530"/>
            <a:ext cx="10001206" cy="537464"/>
          </a:xfrm>
        </p:spPr>
        <p:txBody>
          <a:bodyPr>
            <a:normAutofit fontScale="90000"/>
          </a:bodyPr>
          <a:lstStyle/>
          <a:p>
            <a:r>
              <a:rPr lang="en-US" sz="2800" b="0" dirty="0">
                <a:solidFill>
                  <a:schemeClr val="accent6"/>
                </a:solidFill>
              </a:rPr>
              <a:t>Functional Connectivity Dynamics Analysis</a:t>
            </a:r>
            <a:r>
              <a:rPr lang="en-US" sz="2000" dirty="0"/>
              <a:t> : </a:t>
            </a:r>
            <a:r>
              <a:rPr lang="en-US" sz="2000" dirty="0">
                <a:solidFill>
                  <a:srgbClr val="FF0000"/>
                </a:solidFill>
              </a:rPr>
              <a:t>Sliding Window </a:t>
            </a:r>
            <a:r>
              <a:rPr lang="en-US" sz="2000" b="0" dirty="0">
                <a:solidFill>
                  <a:srgbClr val="FF0000"/>
                </a:solidFill>
              </a:rPr>
              <a:t>Procedure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E4A10-E618-565D-E027-40DD0A8BF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430" y="712216"/>
            <a:ext cx="10810555" cy="571305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42900" indent="-342900"/>
            <a:r>
              <a:rPr lang="en-US" dirty="0"/>
              <a:t>Define the window size and slide length :  120 TR (83.60 seconds); 2TR (1.44 seconds)</a:t>
            </a:r>
            <a:endParaRPr lang="en-US"/>
          </a:p>
          <a:p>
            <a:pPr marL="342900" indent="-342900"/>
            <a:r>
              <a:rPr lang="en-US" dirty="0"/>
              <a:t>Calculate the functional connectivity matrix for each window.</a:t>
            </a:r>
          </a:p>
          <a:p>
            <a:pPr marL="342900" indent="-342900"/>
            <a:r>
              <a:rPr lang="en-US" dirty="0"/>
              <a:t>Toal 538 numbers of window found.</a:t>
            </a:r>
          </a:p>
          <a:p>
            <a:pPr marL="342900" indent="-342900"/>
            <a:r>
              <a:rPr lang="en-US" dirty="0"/>
              <a:t>Used k-means clustering with 4 states. (MATLAB K-Means)</a:t>
            </a:r>
          </a:p>
          <a:p>
            <a:pPr marL="342900" indent="-342900"/>
            <a:r>
              <a:rPr lang="en-US" dirty="0"/>
              <a:t>States are the centroid for clusters.</a:t>
            </a:r>
            <a:endParaRPr lang="en-US"/>
          </a:p>
          <a:p>
            <a:pPr marL="342900" indent="-342900"/>
            <a:r>
              <a:rPr lang="en-US" dirty="0"/>
              <a:t>Sorting the states with respect to the  number of elements in the cluster.</a:t>
            </a:r>
          </a:p>
          <a:p>
            <a:pPr marL="342900" indent="-342900"/>
            <a:r>
              <a:rPr lang="en-US" dirty="0"/>
              <a:t>Arrange them in ascending order.</a:t>
            </a:r>
          </a:p>
          <a:p>
            <a:pPr marL="342900" indent="-342900"/>
            <a:r>
              <a:rPr lang="en-US" dirty="0"/>
              <a:t>Keep them in a single matrix (concatenate) and compare with the simulated data.</a:t>
            </a:r>
          </a:p>
          <a:p>
            <a:pPr marL="342900" indent="-342900"/>
            <a:r>
              <a:rPr lang="en-US" dirty="0"/>
              <a:t>Repeat the process for simulated, and empirical one.</a:t>
            </a:r>
          </a:p>
          <a:p>
            <a:pPr marL="342900" indent="-342900">
              <a:buAutoNum type="alphaLcParenR"/>
            </a:pPr>
            <a:r>
              <a:rPr lang="en-US" sz="1400" b="1" dirty="0"/>
              <a:t>Ref: A Comparison of Static and Dynamic Functional </a:t>
            </a:r>
            <a:r>
              <a:rPr lang="en-US" sz="1400" b="1" dirty="0" err="1"/>
              <a:t>Connectivities</a:t>
            </a:r>
            <a:r>
              <a:rPr lang="en-US" sz="1400" b="1" dirty="0"/>
              <a:t> for Identifying Subjects and Biological Sex Using Intrinsic Individual Brain Connectivity,  </a:t>
            </a:r>
            <a:r>
              <a:rPr lang="en-US" sz="1400" b="1" dirty="0" err="1"/>
              <a:t>Sreevanson</a:t>
            </a:r>
            <a:r>
              <a:rPr lang="en-US" sz="1400" b="1" dirty="0"/>
              <a:t> </a:t>
            </a:r>
            <a:r>
              <a:rPr lang="en-US" sz="1400" b="1" dirty="0" err="1"/>
              <a:t>menon</a:t>
            </a:r>
            <a:r>
              <a:rPr lang="en-US" sz="1400" b="1" dirty="0"/>
              <a:t>, and K. Krishnamurthy</a:t>
            </a:r>
            <a:endParaRPr lang="en-US" sz="1400" dirty="0"/>
          </a:p>
          <a:p>
            <a:pPr marL="342900" indent="-342900">
              <a:buAutoNum type="alphaLcParenR"/>
            </a:pPr>
            <a:r>
              <a:rPr lang="en-US" sz="1400" dirty="0">
                <a:ea typeface="+mn-lt"/>
                <a:cs typeface="+mn-lt"/>
              </a:rPr>
              <a:t>Tracking Whole-Brain Connectivity Dynamics in the Resting State ; </a:t>
            </a:r>
            <a:r>
              <a:rPr lang="en-US" sz="1400" dirty="0" err="1">
                <a:ea typeface="+mn-lt"/>
                <a:cs typeface="+mn-lt"/>
              </a:rPr>
              <a:t>allen</a:t>
            </a:r>
            <a:r>
              <a:rPr lang="en-US" sz="1400" dirty="0">
                <a:ea typeface="+mn-lt"/>
                <a:cs typeface="+mn-lt"/>
              </a:rPr>
              <a:t>, </a:t>
            </a:r>
            <a:r>
              <a:rPr lang="en-US" sz="1400" dirty="0" err="1">
                <a:ea typeface="+mn-lt"/>
                <a:cs typeface="+mn-lt"/>
              </a:rPr>
              <a:t>Damraju</a:t>
            </a:r>
            <a:r>
              <a:rPr lang="en-US" sz="1400" dirty="0">
                <a:ea typeface="+mn-lt"/>
                <a:cs typeface="+mn-lt"/>
              </a:rPr>
              <a:t> et al; c)Towards a statistical test for functional connectivity dynamic, </a:t>
            </a:r>
            <a:r>
              <a:rPr lang="en-US" sz="1400" dirty="0" err="1">
                <a:ea typeface="+mn-lt"/>
                <a:cs typeface="+mn-lt"/>
              </a:rPr>
              <a:t>zalesky</a:t>
            </a:r>
            <a:r>
              <a:rPr lang="en-US" sz="1400" dirty="0">
                <a:ea typeface="+mn-lt"/>
                <a:cs typeface="+mn-lt"/>
              </a:rPr>
              <a:t> and </a:t>
            </a:r>
            <a:r>
              <a:rPr lang="en-US" sz="1400" dirty="0" err="1">
                <a:ea typeface="+mn-lt"/>
                <a:cs typeface="+mn-lt"/>
              </a:rPr>
              <a:t>brakespare</a:t>
            </a:r>
            <a:endParaRPr lang="en-US" sz="1400" b="1" dirty="0" err="1"/>
          </a:p>
          <a:p>
            <a:endParaRPr lang="en-US" sz="1400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512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54A934-DFDA-9561-8664-0832A209E937}"/>
              </a:ext>
            </a:extLst>
          </p:cNvPr>
          <p:cNvSpPr txBox="1"/>
          <p:nvPr/>
        </p:nvSpPr>
        <p:spPr>
          <a:xfrm>
            <a:off x="399284" y="217128"/>
            <a:ext cx="6402597" cy="106324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800" b="1" dirty="0">
                <a:latin typeface="Neue Haas Grotesk Text Pro"/>
                <a:ea typeface="+mj-ea"/>
                <a:cs typeface="+mj-cs"/>
              </a:rPr>
              <a:t>Result:-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CFFF971-DAC9-F44B-9F22-4B030B6B6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2E3E7145-2B02-8142-A82F-FFCA717D6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33EA453D-E925-4C4C-A1E9-D54E82602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3">
              <a:extLst>
                <a:ext uri="{FF2B5EF4-FFF2-40B4-BE49-F238E27FC236}">
                  <a16:creationId xmlns:a16="http://schemas.microsoft.com/office/drawing/2014/main" id="{CBA4AF6C-8831-A34A-91A3-CC6ED3566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44">
              <a:extLst>
                <a:ext uri="{FF2B5EF4-FFF2-40B4-BE49-F238E27FC236}">
                  <a16:creationId xmlns:a16="http://schemas.microsoft.com/office/drawing/2014/main" id="{8B12A352-6C2B-B94E-82E0-45D881BB7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1D4F49C-5EE1-6C4F-858E-AE02CC2C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>
            <a:extLst>
              <a:ext uri="{FF2B5EF4-FFF2-40B4-BE49-F238E27FC236}">
                <a16:creationId xmlns:a16="http://schemas.microsoft.com/office/drawing/2014/main" id="{7E7DE963-4C13-A36F-1B27-A29EE13D7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981200"/>
            <a:ext cx="5222240" cy="3927134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79B66BE-7445-1FB4-FB42-94313C9FA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040" y="967593"/>
            <a:ext cx="5232400" cy="392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33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E739C6-DF19-4808-1F8E-8448B08C3FB3}"/>
              </a:ext>
            </a:extLst>
          </p:cNvPr>
          <p:cNvSpPr txBox="1"/>
          <p:nvPr/>
        </p:nvSpPr>
        <p:spPr>
          <a:xfrm>
            <a:off x="1676400" y="350520"/>
            <a:ext cx="95554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States after sorting (sorting according to number of elements in each cluster : empirical 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9F4168F-085B-C89D-C135-E5045E2CB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" y="1170204"/>
            <a:ext cx="2976336" cy="204466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8A95BDE-7B7B-42C9-B016-F14C6BF34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059" y="1176097"/>
            <a:ext cx="2839933" cy="2177574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929F7EF-C2AA-17D0-7EDA-F7DF0554A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573" y="1023698"/>
            <a:ext cx="2665409" cy="2195024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585F095-DA77-0DE9-3B1B-226005276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4183" y="1078607"/>
            <a:ext cx="2984771" cy="2140521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74655D1-9421-B760-F951-50ED106FC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" y="4137660"/>
            <a:ext cx="2743200" cy="2057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2149C1AE-CA3C-0BC5-A363-1C1DA5C42C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4700" y="4183380"/>
            <a:ext cx="2743200" cy="2057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C59A4B-47A0-1CE9-3919-83B1360744C5}"/>
              </a:ext>
            </a:extLst>
          </p:cNvPr>
          <p:cNvSpPr txBox="1"/>
          <p:nvPr/>
        </p:nvSpPr>
        <p:spPr>
          <a:xfrm>
            <a:off x="1188720" y="321564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Sorted states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C299ED-328B-B342-A423-4DDE2579AA48}"/>
              </a:ext>
            </a:extLst>
          </p:cNvPr>
          <p:cNvSpPr txBox="1"/>
          <p:nvPr/>
        </p:nvSpPr>
        <p:spPr>
          <a:xfrm>
            <a:off x="3726180" y="3276600"/>
            <a:ext cx="15392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Sorted states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E50998-B9CB-2DC7-0353-03D00B66FD0E}"/>
              </a:ext>
            </a:extLst>
          </p:cNvPr>
          <p:cNvSpPr txBox="1"/>
          <p:nvPr/>
        </p:nvSpPr>
        <p:spPr>
          <a:xfrm>
            <a:off x="6720840" y="3352800"/>
            <a:ext cx="155448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Sorted states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802556-7DB0-D6ED-3285-9F69C3D9EB24}"/>
              </a:ext>
            </a:extLst>
          </p:cNvPr>
          <p:cNvSpPr txBox="1"/>
          <p:nvPr/>
        </p:nvSpPr>
        <p:spPr>
          <a:xfrm>
            <a:off x="9250680" y="326136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Sorted states 4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8A0B47E4-BCCA-B467-E70E-8886F1CDE9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4183380"/>
            <a:ext cx="2743200" cy="20574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27368826-2CC1-6B37-35BD-8AD03D78DB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83040" y="4137660"/>
            <a:ext cx="2743200" cy="2057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9F4B00A-7014-CA6D-C1D7-736AB8D170FE}"/>
              </a:ext>
            </a:extLst>
          </p:cNvPr>
          <p:cNvSpPr txBox="1"/>
          <p:nvPr/>
        </p:nvSpPr>
        <p:spPr>
          <a:xfrm>
            <a:off x="1188720" y="352044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C83A09"/>
                </a:solidFill>
              </a:rPr>
              <a:t>simulated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A16739-5816-50D4-5EBF-502D5535D0B5}"/>
              </a:ext>
            </a:extLst>
          </p:cNvPr>
          <p:cNvSpPr txBox="1"/>
          <p:nvPr/>
        </p:nvSpPr>
        <p:spPr>
          <a:xfrm>
            <a:off x="1097280" y="624078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Sorted states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3C3C93-DD72-B471-766C-D2FF85B662C5}"/>
              </a:ext>
            </a:extLst>
          </p:cNvPr>
          <p:cNvSpPr txBox="1"/>
          <p:nvPr/>
        </p:nvSpPr>
        <p:spPr>
          <a:xfrm>
            <a:off x="3916680" y="6301739"/>
            <a:ext cx="15392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Sorted states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B5B028-EF61-FBB1-4A82-CCC13CA8E960}"/>
              </a:ext>
            </a:extLst>
          </p:cNvPr>
          <p:cNvSpPr txBox="1"/>
          <p:nvPr/>
        </p:nvSpPr>
        <p:spPr>
          <a:xfrm>
            <a:off x="6766559" y="6240780"/>
            <a:ext cx="155448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Sorted states 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F5221F-AAB9-8D80-EE9A-ED3C3CC387D4}"/>
              </a:ext>
            </a:extLst>
          </p:cNvPr>
          <p:cNvSpPr txBox="1"/>
          <p:nvPr/>
        </p:nvSpPr>
        <p:spPr>
          <a:xfrm>
            <a:off x="9677399" y="6240780"/>
            <a:ext cx="155448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Sorted states 4</a:t>
            </a:r>
          </a:p>
        </p:txBody>
      </p:sp>
    </p:spTree>
    <p:extLst>
      <p:ext uri="{BB962C8B-B14F-4D97-AF65-F5344CB8AC3E}">
        <p14:creationId xmlns:p14="http://schemas.microsoft.com/office/powerpoint/2010/main" val="1827028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BF9B10-2F92-B523-7CCC-4581CB5FCACD}"/>
              </a:ext>
            </a:extLst>
          </p:cNvPr>
          <p:cNvSpPr txBox="1"/>
          <p:nvPr/>
        </p:nvSpPr>
        <p:spPr>
          <a:xfrm>
            <a:off x="2000081" y="516541"/>
            <a:ext cx="785466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After performing taking all the four states, the comparison between simulated, and empirical .</a:t>
            </a:r>
          </a:p>
          <a:p>
            <a:r>
              <a:rPr lang="en-US" dirty="0">
                <a:solidFill>
                  <a:schemeClr val="accent6"/>
                </a:solidFill>
              </a:rPr>
              <a:t>Correlation coefficient : 0.9958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2EC478C-E4C5-B3AB-615D-39C471B8A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560" y="2278380"/>
            <a:ext cx="5770880" cy="40487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473423-716D-4E3E-DE5D-075890CDDB09}"/>
              </a:ext>
            </a:extLst>
          </p:cNvPr>
          <p:cNvSpPr txBox="1"/>
          <p:nvPr/>
        </p:nvSpPr>
        <p:spPr>
          <a:xfrm>
            <a:off x="2174240" y="1645920"/>
            <a:ext cx="81483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Functional Connectivity based  Correlation value for 14 subjects</a:t>
            </a:r>
          </a:p>
        </p:txBody>
      </p:sp>
    </p:spTree>
    <p:extLst>
      <p:ext uri="{BB962C8B-B14F-4D97-AF65-F5344CB8AC3E}">
        <p14:creationId xmlns:p14="http://schemas.microsoft.com/office/powerpoint/2010/main" val="997805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B2F143-C28B-472F-F6EC-67F6C6416572}"/>
              </a:ext>
            </a:extLst>
          </p:cNvPr>
          <p:cNvSpPr txBox="1"/>
          <p:nvPr/>
        </p:nvSpPr>
        <p:spPr>
          <a:xfrm>
            <a:off x="664896" y="705354"/>
            <a:ext cx="956748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Loss of information : </a:t>
            </a:r>
            <a:r>
              <a:rPr lang="en-US" b="1" dirty="0">
                <a:solidFill>
                  <a:schemeClr val="tx2"/>
                </a:solidFill>
              </a:rPr>
              <a:t>thresholding the structural connectivity matrix  to visualize the effect of it on functional connectivity- implies the model can store the loss of information in terms of structural connectivity</a:t>
            </a: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3E747251-4460-5DBF-C175-CEA3EED00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" y="2319020"/>
            <a:ext cx="3921760" cy="294132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CCD68BC-1C61-DFA9-C921-0B3F37A86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320" y="2319020"/>
            <a:ext cx="4500880" cy="2819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AFB8FF-FC3A-08C2-0BE9-02D024BFAB82}"/>
              </a:ext>
            </a:extLst>
          </p:cNvPr>
          <p:cNvSpPr txBox="1"/>
          <p:nvPr/>
        </p:nvSpPr>
        <p:spPr>
          <a:xfrm>
            <a:off x="1270000" y="5679440"/>
            <a:ext cx="877824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Calibri"/>
                <a:cs typeface="Segoe UI"/>
              </a:rPr>
              <a:t>(a) Correlation value after pruning the                                           (b) Correlation value after retain a proportional amount of connectivity </a:t>
            </a:r>
            <a:r>
              <a:rPr lang="en-US" sz="1200" dirty="0">
                <a:latin typeface="Calibri"/>
                <a:cs typeface="Calibri"/>
              </a:rPr>
              <a:t> </a:t>
            </a:r>
          </a:p>
          <a:p>
            <a:r>
              <a:rPr lang="en-US" sz="1200" b="1" dirty="0">
                <a:latin typeface="Calibri"/>
                <a:cs typeface="Segoe UI"/>
              </a:rPr>
              <a:t>Structural connectivity</a:t>
            </a:r>
          </a:p>
        </p:txBody>
      </p:sp>
    </p:spTree>
    <p:extLst>
      <p:ext uri="{BB962C8B-B14F-4D97-AF65-F5344CB8AC3E}">
        <p14:creationId xmlns:p14="http://schemas.microsoft.com/office/powerpoint/2010/main" val="3473260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F1C31-22D7-DEBE-80B3-3DF1C3B77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9680448" cy="127101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Restoring the Correlation Coefficient:-  </a:t>
            </a:r>
            <a:r>
              <a:rPr lang="en-US" sz="2000" dirty="0"/>
              <a:t>Scaling the structural connectivity (increasing the global coupling factor), can rehabilitate the correlation coefficient obtained from the simulation prior to pruning.</a:t>
            </a:r>
            <a:r>
              <a:rPr lang="en-US" sz="2000" dirty="0">
                <a:solidFill>
                  <a:schemeClr val="accent6"/>
                </a:solidFill>
              </a:rPr>
              <a:t> 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7E170-98B0-4021-D8B9-892508D40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038096"/>
            <a:ext cx="5239512" cy="823912"/>
          </a:xfrm>
        </p:spPr>
        <p:txBody>
          <a:bodyPr/>
          <a:lstStyle/>
          <a:p>
            <a:r>
              <a:rPr lang="en-US" dirty="0"/>
              <a:t>10 percentile Remaining SC 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9F36018D-00B0-7955-1A7D-3FA26A100B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6973" y="2961068"/>
            <a:ext cx="4099303" cy="280015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E2B1FC-460D-5DFF-B39B-2AD4D4AEF4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6866" y="1984756"/>
            <a:ext cx="5239512" cy="823912"/>
          </a:xfrm>
        </p:spPr>
        <p:txBody>
          <a:bodyPr/>
          <a:lstStyle/>
          <a:p>
            <a:r>
              <a:rPr lang="en-US" dirty="0"/>
              <a:t>5 percentile remaining SC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1E92BB6A-9C4A-ABB2-E1DD-09EAE3ACB99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05470" y="3022028"/>
            <a:ext cx="4396483" cy="2571557"/>
          </a:xfrm>
        </p:spPr>
      </p:pic>
    </p:spTree>
    <p:extLst>
      <p:ext uri="{BB962C8B-B14F-4D97-AF65-F5344CB8AC3E}">
        <p14:creationId xmlns:p14="http://schemas.microsoft.com/office/powerpoint/2010/main" val="732317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0CAFDA3-320A-C24D-A7A1-20C1267EC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231D73A-BA91-794F-8C09-4F4B41A6D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54F629-80DF-C706-2E19-57CB0D131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6400999" cy="12689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i="0" kern="1200">
                <a:solidFill>
                  <a:schemeClr val="tx1"/>
                </a:solidFill>
                <a:latin typeface="Neue Haas Grotesk Text Pro" panose="020B0504020202020204" pitchFamily="34" charset="77"/>
                <a:ea typeface="+mj-ea"/>
                <a:cs typeface="+mj-cs"/>
              </a:rPr>
              <a:t>Metastability:-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CB3DE7-7EE6-9B76-2492-F3E8E2139D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6400999" cy="36012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latin typeface="Neue Haas Grotesk Text Pro"/>
              </a:rPr>
              <a:t>“metastability as a measure of how variable are the states of phase configurations as a function of time, i.e. how the synchronization between the different nodes fluctuates across time’' . It can be measured as standard deviation of </a:t>
            </a:r>
            <a:r>
              <a:rPr lang="en-US" dirty="0" err="1">
                <a:latin typeface="Neue Haas Grotesk Text Pro"/>
              </a:rPr>
              <a:t>kuramoto</a:t>
            </a:r>
            <a:r>
              <a:rPr lang="en-US" dirty="0">
                <a:latin typeface="Neue Haas Grotesk Text Pro"/>
              </a:rPr>
              <a:t> ordered parameter given by the following equation (Deco et al)- 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>
              <a:latin typeface="Neue Haas Grotesk Text Pro" panose="020B0504020202020204" pitchFamily="34" charset="77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>
              <a:latin typeface="Neue Haas Grotesk Text Pro" panose="020B0504020202020204" pitchFamily="34" charset="77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>
              <a:latin typeface="Neue Haas Grotesk Text Pro" panose="020B0504020202020204" pitchFamily="34" charset="77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latin typeface="Neue Haas Grotesk Text Pro"/>
              </a:rPr>
              <a:t>𝜑     represents instantaneous phase of BOLD signal at specific time t. 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The methodology of doing this is to derive analytical signal with Hilbert transform, which provides the phases across time.</a:t>
            </a:r>
            <a:endParaRPr lang="en-US" dirty="0">
              <a:latin typeface="Neue Haas Grotesk Text Pro" panose="020B0504020202020204" pitchFamily="34" charset="77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>
              <a:latin typeface="Neue Haas Grotesk Text Pro" panose="020B0504020202020204" pitchFamily="34" charset="77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>
              <a:latin typeface="Neue Haas Grotesk Text Pro" panose="020B0504020202020204" pitchFamily="34" charset="77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ACBB827-9A2D-D449-9686-F47D2A20E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9B921EC8-AD62-E940-80A2-682AC7104E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6DBDC735-9A9C-6340-B1E4-3576B27ED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E3F399C2-198A-1347-8B48-1B1D50805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AB3593B-CA05-1845-839E-90B9B70EC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57AA3CEF-DCCD-699B-AE9E-0F55E45A8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090" y="844207"/>
            <a:ext cx="4432937" cy="3687923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6400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>
            <a:extLst>
              <a:ext uri="{FF2B5EF4-FFF2-40B4-BE49-F238E27FC236}">
                <a16:creationId xmlns:a16="http://schemas.microsoft.com/office/drawing/2014/main" id="{DF4CBF15-BAF0-6A43-9A0C-6C71F0841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3746" y="3694211"/>
            <a:ext cx="3313284" cy="7393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553371-5279-159A-3456-9AEF14AB81CC}"/>
              </a:ext>
            </a:extLst>
          </p:cNvPr>
          <p:cNvSpPr txBox="1"/>
          <p:nvPr/>
        </p:nvSpPr>
        <p:spPr>
          <a:xfrm>
            <a:off x="2743199" y="3977640"/>
            <a:ext cx="180975" cy="3619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52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15C509-070C-CC79-87C6-328EF34130EB}"/>
              </a:ext>
            </a:extLst>
          </p:cNvPr>
          <p:cNvSpPr txBox="1"/>
          <p:nvPr/>
        </p:nvSpPr>
        <p:spPr>
          <a:xfrm>
            <a:off x="1386840" y="487679"/>
            <a:ext cx="63855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Default Mode Network (DMN) or Dynamic Core:-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14924B-DCB7-7B9A-9575-66A3E4C3886B}"/>
              </a:ext>
            </a:extLst>
          </p:cNvPr>
          <p:cNvSpPr txBox="1"/>
          <p:nvPr/>
        </p:nvSpPr>
        <p:spPr>
          <a:xfrm>
            <a:off x="1493520" y="944880"/>
            <a:ext cx="274320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202124"/>
                </a:solidFill>
                <a:latin typeface="WordVisi_MSFontService"/>
              </a:rPr>
              <a:t>Default mode network is the set of “rich-club” brain network with high clustering. The biological importance is that this region is more active and dynamic in the relaxed state, but activity diminished in the active state or task-specific case.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5E157B-78E0-5EC0-BD50-5182C00E7F48}"/>
              </a:ext>
            </a:extLst>
          </p:cNvPr>
          <p:cNvSpPr txBox="1"/>
          <p:nvPr/>
        </p:nvSpPr>
        <p:spPr>
          <a:xfrm>
            <a:off x="1150620" y="4556760"/>
            <a:ext cx="5257800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Procedure:- </a:t>
            </a:r>
          </a:p>
          <a:p>
            <a:r>
              <a:rPr lang="en-US" sz="1600" dirty="0"/>
              <a:t>1. Deduce the brain graph adjacency matrix from the functional connectivity matrix (average of fourteen participants).[negative values are negated]</a:t>
            </a:r>
          </a:p>
          <a:p>
            <a:r>
              <a:rPr lang="en-US" sz="1600" dirty="0"/>
              <a:t>2. Community detection from the "Louvain Algorithm", an unsupervised learning technique</a:t>
            </a:r>
          </a:p>
          <a:p>
            <a:r>
              <a:rPr lang="en-US" sz="1600" dirty="0"/>
              <a:t>3. Calculate the modularity value. 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D1FD4AB-629E-8A92-2CA6-63D8675A6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998220"/>
            <a:ext cx="2743200" cy="20574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B537265-D0B0-4A85-060E-5C3874470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0" y="944880"/>
            <a:ext cx="2743200" cy="2057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73AB92-2704-8018-15AC-5C339700067F}"/>
              </a:ext>
            </a:extLst>
          </p:cNvPr>
          <p:cNvSpPr txBox="1"/>
          <p:nvPr/>
        </p:nvSpPr>
        <p:spPr>
          <a:xfrm>
            <a:off x="6781800" y="3764279"/>
            <a:ext cx="4907280" cy="28315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Result:- </a:t>
            </a:r>
          </a:p>
          <a:p>
            <a:r>
              <a:rPr lang="en-US" sz="1600" dirty="0"/>
              <a:t>Most component of the DMN resides in a certain community for both simulated, and empirical one.</a:t>
            </a:r>
          </a:p>
          <a:p>
            <a:endParaRPr lang="en-US" sz="1600" dirty="0"/>
          </a:p>
          <a:p>
            <a:r>
              <a:rPr lang="en-US" sz="1600" dirty="0">
                <a:ea typeface="+mn-lt"/>
                <a:cs typeface="+mn-lt"/>
              </a:rPr>
              <a:t>It has been found that some important regions of DMN are in this region like </a:t>
            </a:r>
            <a:r>
              <a:rPr lang="en-US" sz="1600" b="1" dirty="0">
                <a:ea typeface="+mn-lt"/>
                <a:cs typeface="+mn-lt"/>
              </a:rPr>
              <a:t>anterior cingulate cortex, posterior </a:t>
            </a:r>
            <a:r>
              <a:rPr lang="en-US" sz="1600" b="1" dirty="0" err="1">
                <a:ea typeface="+mn-lt"/>
                <a:cs typeface="+mn-lt"/>
              </a:rPr>
              <a:t>cingular</a:t>
            </a:r>
            <a:r>
              <a:rPr lang="en-US" sz="1600" b="1" dirty="0">
                <a:ea typeface="+mn-lt"/>
                <a:cs typeface="+mn-lt"/>
              </a:rPr>
              <a:t> cortex, superior frontal gyrus, angular gyrus, </a:t>
            </a:r>
            <a:r>
              <a:rPr lang="en-US" sz="1600" b="1" dirty="0" err="1">
                <a:ea typeface="+mn-lt"/>
                <a:cs typeface="+mn-lt"/>
              </a:rPr>
              <a:t>parahyppocampal</a:t>
            </a:r>
            <a:r>
              <a:rPr lang="en-US" sz="1600" b="1" dirty="0">
                <a:ea typeface="+mn-lt"/>
                <a:cs typeface="+mn-lt"/>
              </a:rPr>
              <a:t> regions, </a:t>
            </a:r>
            <a:r>
              <a:rPr lang="en-US" sz="1600" b="1" i="1" dirty="0">
                <a:ea typeface="+mn-lt"/>
                <a:cs typeface="+mn-lt"/>
              </a:rPr>
              <a:t>Precuneus</a:t>
            </a:r>
            <a:r>
              <a:rPr lang="en-US" sz="1600" b="1" dirty="0">
                <a:ea typeface="+mn-lt"/>
                <a:cs typeface="+mn-lt"/>
              </a:rPr>
              <a:t> , superior temporal gyrus, middle temporal gyrus, temporal pole, temporal inferior, amygdala, hippocampus. </a:t>
            </a:r>
            <a:endParaRPr lang="en-US" sz="16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73731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099470-02C7-87AB-B413-633BBE851D30}"/>
              </a:ext>
            </a:extLst>
          </p:cNvPr>
          <p:cNvSpPr txBox="1"/>
          <p:nvPr/>
        </p:nvSpPr>
        <p:spPr>
          <a:xfrm>
            <a:off x="1234439" y="152400"/>
            <a:ext cx="67665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Pictorial representation for single participant  (</a:t>
            </a:r>
            <a:r>
              <a:rPr lang="en-US" dirty="0" err="1"/>
              <a:t>Brainnet</a:t>
            </a:r>
            <a:r>
              <a:rPr lang="en-US" dirty="0"/>
              <a:t> viewer software)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EEA2E-0605-283D-AEE5-7836D1BD3CAB}"/>
              </a:ext>
            </a:extLst>
          </p:cNvPr>
          <p:cNvSpPr txBox="1"/>
          <p:nvPr/>
        </p:nvSpPr>
        <p:spPr>
          <a:xfrm>
            <a:off x="1569720" y="944880"/>
            <a:ext cx="819912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Times New Roman"/>
                <a:cs typeface="Segoe UI"/>
              </a:rPr>
              <a:t>The modularity value for experimental network is 0.33</a:t>
            </a:r>
            <a:r>
              <a:rPr lang="en-US" sz="1400" dirty="0">
                <a:solidFill>
                  <a:schemeClr val="accent3"/>
                </a:solidFill>
                <a:latin typeface="Times New Roman"/>
                <a:cs typeface="Times New Roman"/>
              </a:rPr>
              <a:t> </a:t>
            </a:r>
          </a:p>
          <a:p>
            <a:r>
              <a:rPr lang="en-US" sz="1400" b="1" dirty="0">
                <a:solidFill>
                  <a:schemeClr val="accent3"/>
                </a:solidFill>
                <a:latin typeface="Times New Roman"/>
                <a:cs typeface="Segoe UI"/>
              </a:rPr>
              <a:t>The modularity value for simulated network is 0.34.</a:t>
            </a:r>
            <a:r>
              <a:rPr lang="en-US" sz="1400" dirty="0">
                <a:solidFill>
                  <a:schemeClr val="accent3"/>
                </a:solidFill>
                <a:latin typeface="Times New Roman"/>
                <a:cs typeface="Times New Roman"/>
              </a:rPr>
              <a:t> </a:t>
            </a:r>
          </a:p>
          <a:p>
            <a:endParaRPr lang="en-US" sz="1400" dirty="0">
              <a:latin typeface="Times New Roman"/>
              <a:cs typeface="Times New Roman"/>
            </a:endParaRPr>
          </a:p>
          <a:p>
            <a:r>
              <a:rPr lang="en-US" sz="1400" dirty="0">
                <a:latin typeface="Times New Roman"/>
                <a:cs typeface="Times New Roman"/>
              </a:rPr>
              <a:t>Due to initialization, community for DMN , community indexed 3 for simulated data reflected in the community 2 of the experimental data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BDD057A-324A-9BB4-6D99-805D8A6E4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" y="2151380"/>
            <a:ext cx="5501640" cy="418592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166014D-0723-7473-505F-DE4DBE848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180" y="2148840"/>
            <a:ext cx="5234940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35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CFFF971-DAC9-F44B-9F22-4B030B6B6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39" name="Freeform 39">
              <a:extLst>
                <a:ext uri="{FF2B5EF4-FFF2-40B4-BE49-F238E27FC236}">
                  <a16:creationId xmlns:a16="http://schemas.microsoft.com/office/drawing/2014/main" id="{2E3E7145-2B02-8142-A82F-FFCA717D6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 41">
              <a:extLst>
                <a:ext uri="{FF2B5EF4-FFF2-40B4-BE49-F238E27FC236}">
                  <a16:creationId xmlns:a16="http://schemas.microsoft.com/office/drawing/2014/main" id="{33EA453D-E925-4C4C-A1E9-D54E82602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Freeform 43">
              <a:extLst>
                <a:ext uri="{FF2B5EF4-FFF2-40B4-BE49-F238E27FC236}">
                  <a16:creationId xmlns:a16="http://schemas.microsoft.com/office/drawing/2014/main" id="{CBA4AF6C-8831-A34A-91A3-CC6ED3566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4">
              <a:extLst>
                <a:ext uri="{FF2B5EF4-FFF2-40B4-BE49-F238E27FC236}">
                  <a16:creationId xmlns:a16="http://schemas.microsoft.com/office/drawing/2014/main" id="{8B12A352-6C2B-B94E-82E0-45D881BB7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1D4F49C-5EE1-6C4F-858E-AE02CC2C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BDE4814-F09A-442A-7B38-F01913C11B8A}"/>
              </a:ext>
            </a:extLst>
          </p:cNvPr>
          <p:cNvSpPr txBox="1"/>
          <p:nvPr/>
        </p:nvSpPr>
        <p:spPr>
          <a:xfrm>
            <a:off x="1051560" y="457199"/>
            <a:ext cx="7696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Time series data for Paris-dataset: simulated vs experimental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BE6F0970-A2B8-0229-20D7-A6CF4BE26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640" y="1719580"/>
            <a:ext cx="3901440" cy="325628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C6E7A8F-7319-C869-B199-73D55CEAA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29740"/>
            <a:ext cx="4206240" cy="301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30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3C89DFC-BE41-2C91-79F7-D331F7D3B33A}"/>
                  </a:ext>
                </a:extLst>
              </p14:cNvPr>
              <p14:cNvContentPartPr/>
              <p14:nvPr/>
            </p14:nvContentPartPr>
            <p14:xfrm>
              <a:off x="4976391" y="4120353"/>
              <a:ext cx="13486" cy="13486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3C89DFC-BE41-2C91-79F7-D331F7D3B33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15577" y="3446053"/>
                <a:ext cx="1348600" cy="1348600"/>
              </a:xfrm>
              <a:prstGeom prst="rect">
                <a:avLst/>
              </a:prstGeom>
            </p:spPr>
          </p:pic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FA752F2-CDDD-7774-68E0-E69041021367}"/>
              </a:ext>
            </a:extLst>
          </p:cNvPr>
          <p:cNvCxnSpPr/>
          <p:nvPr/>
        </p:nvCxnSpPr>
        <p:spPr>
          <a:xfrm>
            <a:off x="6313134" y="1946807"/>
            <a:ext cx="525982" cy="187465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9">
            <a:extLst>
              <a:ext uri="{FF2B5EF4-FFF2-40B4-BE49-F238E27FC236}">
                <a16:creationId xmlns:a16="http://schemas.microsoft.com/office/drawing/2014/main" id="{29E9FFF6-2875-DC22-C258-42BE2513F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81" y="331514"/>
            <a:ext cx="1266405" cy="1386956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174D96A6-F266-D09E-18DE-9402D372C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02" y="2716386"/>
            <a:ext cx="2095837" cy="1899871"/>
          </a:xfrm>
          <a:prstGeom prst="rect">
            <a:avLst/>
          </a:prstGeom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348C3EC1-09E3-6819-92EE-E5D354C5D58A}"/>
              </a:ext>
            </a:extLst>
          </p:cNvPr>
          <p:cNvSpPr/>
          <p:nvPr/>
        </p:nvSpPr>
        <p:spPr>
          <a:xfrm>
            <a:off x="526427" y="2076645"/>
            <a:ext cx="458549" cy="7080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0499A29-CDAB-E940-DA0A-42975F0D1E0C}"/>
              </a:ext>
            </a:extLst>
          </p:cNvPr>
          <p:cNvGrpSpPr/>
          <p:nvPr/>
        </p:nvGrpSpPr>
        <p:grpSpPr>
          <a:xfrm>
            <a:off x="4198417" y="91364"/>
            <a:ext cx="2743200" cy="2346036"/>
            <a:chOff x="4535586" y="2175062"/>
            <a:chExt cx="2743200" cy="234603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6E10B45-28AB-8200-A0F5-6345446AE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35586" y="2175062"/>
              <a:ext cx="2743200" cy="2346036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563608A-7DA4-B811-73EB-7FAB418FA5E3}"/>
                </a:ext>
              </a:extLst>
            </p:cNvPr>
            <p:cNvGrpSpPr/>
            <p:nvPr/>
          </p:nvGrpSpPr>
          <p:grpSpPr>
            <a:xfrm>
              <a:off x="6752719" y="3209080"/>
              <a:ext cx="492267" cy="512497"/>
              <a:chOff x="6752719" y="3209080"/>
              <a:chExt cx="802461" cy="917098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6E18132D-CDDB-75A7-88A4-8B583E44FB9F}"/>
                  </a:ext>
                </a:extLst>
              </p:cNvPr>
              <p:cNvSpPr/>
              <p:nvPr/>
            </p:nvSpPr>
            <p:spPr>
              <a:xfrm>
                <a:off x="6752719" y="3209080"/>
                <a:ext cx="802461" cy="917098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A7FC6930-31B8-9651-01E0-A5C8568E63F3}"/>
                      </a:ext>
                    </a:extLst>
                  </p14:cNvPr>
                  <p14:cNvContentPartPr/>
                  <p14:nvPr/>
                </p14:nvContentPartPr>
                <p14:xfrm>
                  <a:off x="6899198" y="3403475"/>
                  <a:ext cx="504577" cy="403831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A7FC6930-31B8-9651-01E0-A5C8568E63F3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6869896" y="3371323"/>
                    <a:ext cx="562595" cy="46749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66B1969-EB55-E6BF-4A53-F432AC74FF73}"/>
                </a:ext>
              </a:extLst>
            </p:cNvPr>
            <p:cNvGrpSpPr/>
            <p:nvPr/>
          </p:nvGrpSpPr>
          <p:grpSpPr>
            <a:xfrm>
              <a:off x="5356842" y="3539504"/>
              <a:ext cx="492267" cy="512497"/>
              <a:chOff x="5356842" y="3539504"/>
              <a:chExt cx="802461" cy="91709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EB5AC2D-1692-AE19-2F04-F63466EE95DF}"/>
                  </a:ext>
                </a:extLst>
              </p:cNvPr>
              <p:cNvSpPr/>
              <p:nvPr/>
            </p:nvSpPr>
            <p:spPr>
              <a:xfrm>
                <a:off x="5356842" y="3539504"/>
                <a:ext cx="802461" cy="917098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0F0C4C4E-15B9-3F52-AF47-673A2F943652}"/>
                      </a:ext>
                    </a:extLst>
                  </p14:cNvPr>
                  <p14:cNvContentPartPr/>
                  <p14:nvPr/>
                </p14:nvContentPartPr>
                <p14:xfrm>
                  <a:off x="5503321" y="3733899"/>
                  <a:ext cx="504577" cy="403831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0F0C4C4E-15B9-3F52-AF47-673A2F943652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5474019" y="3701747"/>
                    <a:ext cx="562595" cy="46749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0591A00-09E0-DEBF-C3CD-775B80C4B401}"/>
                </a:ext>
              </a:extLst>
            </p:cNvPr>
            <p:cNvGrpSpPr/>
            <p:nvPr/>
          </p:nvGrpSpPr>
          <p:grpSpPr>
            <a:xfrm>
              <a:off x="6415551" y="2534744"/>
              <a:ext cx="492267" cy="512497"/>
              <a:chOff x="6415551" y="2534744"/>
              <a:chExt cx="802461" cy="917098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30B52252-37DD-56EB-763D-A60900DC82D2}"/>
                  </a:ext>
                </a:extLst>
              </p:cNvPr>
              <p:cNvSpPr/>
              <p:nvPr/>
            </p:nvSpPr>
            <p:spPr>
              <a:xfrm>
                <a:off x="6415551" y="2534744"/>
                <a:ext cx="802461" cy="917098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F8AE9272-D191-036E-AC32-A2CB1913854E}"/>
                      </a:ext>
                    </a:extLst>
                  </p14:cNvPr>
                  <p14:cNvContentPartPr/>
                  <p14:nvPr/>
                </p14:nvContentPartPr>
                <p14:xfrm>
                  <a:off x="6562030" y="2729139"/>
                  <a:ext cx="504577" cy="403831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F8AE9272-D191-036E-AC32-A2CB1913854E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6532728" y="2696987"/>
                    <a:ext cx="562595" cy="46749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B6F2DEA-6ED1-A328-D993-B547EFF22DF7}"/>
                </a:ext>
              </a:extLst>
            </p:cNvPr>
            <p:cNvGrpSpPr/>
            <p:nvPr/>
          </p:nvGrpSpPr>
          <p:grpSpPr>
            <a:xfrm>
              <a:off x="4722966" y="3047238"/>
              <a:ext cx="492267" cy="512497"/>
              <a:chOff x="4722966" y="3047238"/>
              <a:chExt cx="802461" cy="917098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FCA97DAA-0DF9-E628-40CC-7F6EE4C8CFF0}"/>
                  </a:ext>
                </a:extLst>
              </p:cNvPr>
              <p:cNvSpPr/>
              <p:nvPr/>
            </p:nvSpPr>
            <p:spPr>
              <a:xfrm>
                <a:off x="4722966" y="3047238"/>
                <a:ext cx="802461" cy="917098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9F9E395C-8AB2-6236-E659-3889A384D43C}"/>
                      </a:ext>
                    </a:extLst>
                  </p14:cNvPr>
                  <p14:cNvContentPartPr/>
                  <p14:nvPr/>
                </p14:nvContentPartPr>
                <p14:xfrm>
                  <a:off x="4869445" y="3241633"/>
                  <a:ext cx="504577" cy="403831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9F9E395C-8AB2-6236-E659-3889A384D43C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840143" y="3209481"/>
                    <a:ext cx="562595" cy="46749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397C442-D4C6-C6F5-4DD4-0EC0516A67FA}"/>
                </a:ext>
              </a:extLst>
            </p:cNvPr>
            <p:cNvGrpSpPr/>
            <p:nvPr/>
          </p:nvGrpSpPr>
          <p:grpSpPr>
            <a:xfrm>
              <a:off x="5808648" y="3027009"/>
              <a:ext cx="492267" cy="512497"/>
              <a:chOff x="5808648" y="3027009"/>
              <a:chExt cx="802461" cy="917098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DF974360-5FFE-BE00-14B8-18A0B5A1E1D2}"/>
                  </a:ext>
                </a:extLst>
              </p:cNvPr>
              <p:cNvSpPr/>
              <p:nvPr/>
            </p:nvSpPr>
            <p:spPr>
              <a:xfrm>
                <a:off x="5808648" y="3027009"/>
                <a:ext cx="802461" cy="917098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353E9F4B-2626-8049-310F-589F718110CB}"/>
                      </a:ext>
                    </a:extLst>
                  </p14:cNvPr>
                  <p14:cNvContentPartPr/>
                  <p14:nvPr/>
                </p14:nvContentPartPr>
                <p14:xfrm>
                  <a:off x="5955127" y="3221404"/>
                  <a:ext cx="504577" cy="403831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353E9F4B-2626-8049-310F-589F718110CB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5925825" y="3189252"/>
                    <a:ext cx="562595" cy="46749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5F0DD22-B91E-2980-E888-8BDBAECFACA0}"/>
                </a:ext>
              </a:extLst>
            </p:cNvPr>
            <p:cNvGrpSpPr/>
            <p:nvPr/>
          </p:nvGrpSpPr>
          <p:grpSpPr>
            <a:xfrm>
              <a:off x="5505197" y="2406620"/>
              <a:ext cx="492267" cy="512497"/>
              <a:chOff x="5505197" y="2406620"/>
              <a:chExt cx="802461" cy="917098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8CC47BE4-E3F4-24FD-E071-ABDB37446C9E}"/>
                  </a:ext>
                </a:extLst>
              </p:cNvPr>
              <p:cNvSpPr/>
              <p:nvPr/>
            </p:nvSpPr>
            <p:spPr>
              <a:xfrm>
                <a:off x="5505197" y="2406620"/>
                <a:ext cx="802461" cy="917098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3E4D1447-E591-A7C0-E860-8562257564C5}"/>
                      </a:ext>
                    </a:extLst>
                  </p14:cNvPr>
                  <p14:cNvContentPartPr/>
                  <p14:nvPr/>
                </p14:nvContentPartPr>
                <p14:xfrm>
                  <a:off x="5651676" y="2601015"/>
                  <a:ext cx="504577" cy="403831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3E4D1447-E591-A7C0-E860-8562257564C5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5622374" y="2568863"/>
                    <a:ext cx="562595" cy="46749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C69FDC-5729-E3B1-9094-952055F434C7}"/>
                </a:ext>
              </a:extLst>
            </p:cNvPr>
            <p:cNvGrpSpPr/>
            <p:nvPr/>
          </p:nvGrpSpPr>
          <p:grpSpPr>
            <a:xfrm>
              <a:off x="6300913" y="3721575"/>
              <a:ext cx="492267" cy="512497"/>
              <a:chOff x="6300913" y="3721575"/>
              <a:chExt cx="802461" cy="917098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CF2FAA23-5436-01AA-7372-5A806D845867}"/>
                  </a:ext>
                </a:extLst>
              </p:cNvPr>
              <p:cNvSpPr/>
              <p:nvPr/>
            </p:nvSpPr>
            <p:spPr>
              <a:xfrm>
                <a:off x="6300913" y="3721575"/>
                <a:ext cx="802461" cy="917098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7540AD5E-A7E4-2BD1-DD3B-E862D89010CD}"/>
                      </a:ext>
                    </a:extLst>
                  </p14:cNvPr>
                  <p14:cNvContentPartPr/>
                  <p14:nvPr/>
                </p14:nvContentPartPr>
                <p14:xfrm>
                  <a:off x="6447392" y="3915970"/>
                  <a:ext cx="504577" cy="403831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7540AD5E-A7E4-2BD1-DD3B-E862D89010CD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6418090" y="3883818"/>
                    <a:ext cx="562595" cy="467492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45" name="Picture 15">
            <a:extLst>
              <a:ext uri="{FF2B5EF4-FFF2-40B4-BE49-F238E27FC236}">
                <a16:creationId xmlns:a16="http://schemas.microsoft.com/office/drawing/2014/main" id="{F3C5F0FF-98B2-86C8-66FD-17385F3B8B4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51497" y="-337"/>
            <a:ext cx="2743200" cy="2057400"/>
          </a:xfrm>
          <a:prstGeom prst="rect">
            <a:avLst/>
          </a:prstGeom>
        </p:spPr>
      </p:pic>
      <p:sp>
        <p:nvSpPr>
          <p:cNvPr id="47" name="Arrow: Down 46">
            <a:extLst>
              <a:ext uri="{FF2B5EF4-FFF2-40B4-BE49-F238E27FC236}">
                <a16:creationId xmlns:a16="http://schemas.microsoft.com/office/drawing/2014/main" id="{02D5F2CC-4B1C-4AC8-AF9C-E44F45EBEE86}"/>
              </a:ext>
            </a:extLst>
          </p:cNvPr>
          <p:cNvSpPr/>
          <p:nvPr/>
        </p:nvSpPr>
        <p:spPr>
          <a:xfrm>
            <a:off x="11363011" y="2386838"/>
            <a:ext cx="458549" cy="708053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14">
            <a:extLst>
              <a:ext uri="{FF2B5EF4-FFF2-40B4-BE49-F238E27FC236}">
                <a16:creationId xmlns:a16="http://schemas.microsoft.com/office/drawing/2014/main" id="{475DED59-7BF9-9FBE-D4FC-5BE5EE979E0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59391" y="3075495"/>
            <a:ext cx="2743200" cy="2082656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53347E8-D7D8-ACFE-DC6F-91BA17CAF7AD}"/>
              </a:ext>
            </a:extLst>
          </p:cNvPr>
          <p:cNvCxnSpPr>
            <a:cxnSpLocks/>
          </p:cNvCxnSpPr>
          <p:nvPr/>
        </p:nvCxnSpPr>
        <p:spPr>
          <a:xfrm flipH="1">
            <a:off x="4060851" y="1946808"/>
            <a:ext cx="998017" cy="202975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1">
            <a:extLst>
              <a:ext uri="{FF2B5EF4-FFF2-40B4-BE49-F238E27FC236}">
                <a16:creationId xmlns:a16="http://schemas.microsoft.com/office/drawing/2014/main" id="{B54DFA18-AF65-3A0F-FEA7-0A6A05CFF91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89055" y="3991098"/>
            <a:ext cx="4901075" cy="248350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5ECFA76-AD91-E3CF-8C88-915FDB0B51B0}"/>
              </a:ext>
            </a:extLst>
          </p:cNvPr>
          <p:cNvCxnSpPr/>
          <p:nvPr/>
        </p:nvCxnSpPr>
        <p:spPr>
          <a:xfrm>
            <a:off x="6206506" y="882620"/>
            <a:ext cx="40461" cy="762001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484B1EF-A580-49C6-C550-E5056DD7AC8D}"/>
              </a:ext>
            </a:extLst>
          </p:cNvPr>
          <p:cNvCxnSpPr>
            <a:cxnSpLocks/>
          </p:cNvCxnSpPr>
          <p:nvPr/>
        </p:nvCxnSpPr>
        <p:spPr>
          <a:xfrm flipH="1">
            <a:off x="4824117" y="646602"/>
            <a:ext cx="391114" cy="397860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591225B-4CA3-C805-CCB8-C0D07CE7A758}"/>
              </a:ext>
            </a:extLst>
          </p:cNvPr>
          <p:cNvCxnSpPr>
            <a:cxnSpLocks/>
          </p:cNvCxnSpPr>
          <p:nvPr/>
        </p:nvCxnSpPr>
        <p:spPr>
          <a:xfrm>
            <a:off x="5329869" y="734266"/>
            <a:ext cx="40461" cy="762001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BE40B0A-B37A-8EB2-C085-0D3EFDACF25F}"/>
              </a:ext>
            </a:extLst>
          </p:cNvPr>
          <p:cNvCxnSpPr>
            <a:cxnSpLocks/>
          </p:cNvCxnSpPr>
          <p:nvPr/>
        </p:nvCxnSpPr>
        <p:spPr>
          <a:xfrm>
            <a:off x="5876080" y="1334424"/>
            <a:ext cx="229275" cy="343913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6316C86-76D1-9227-BDBC-75E17C3FA2FE}"/>
              </a:ext>
            </a:extLst>
          </p:cNvPr>
          <p:cNvCxnSpPr>
            <a:cxnSpLocks/>
          </p:cNvCxnSpPr>
          <p:nvPr/>
        </p:nvCxnSpPr>
        <p:spPr>
          <a:xfrm>
            <a:off x="5667036" y="498248"/>
            <a:ext cx="411345" cy="188816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2B19F1D-B56D-5D1E-FB60-5449E4D278C0}"/>
              </a:ext>
            </a:extLst>
          </p:cNvPr>
          <p:cNvCxnSpPr>
            <a:cxnSpLocks/>
          </p:cNvCxnSpPr>
          <p:nvPr/>
        </p:nvCxnSpPr>
        <p:spPr>
          <a:xfrm>
            <a:off x="4878065" y="1347911"/>
            <a:ext cx="330423" cy="141613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3841068-6B89-5C2A-968F-D6DDC9E4E601}"/>
              </a:ext>
            </a:extLst>
          </p:cNvPr>
          <p:cNvCxnSpPr/>
          <p:nvPr/>
        </p:nvCxnSpPr>
        <p:spPr>
          <a:xfrm flipV="1">
            <a:off x="2173976" y="1567746"/>
            <a:ext cx="2795796" cy="2072911"/>
          </a:xfrm>
          <a:prstGeom prst="straightConnector1">
            <a:avLst/>
          </a:prstGeom>
          <a:ln w="28575">
            <a:solidFill>
              <a:srgbClr val="00206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1EFA05F9-0B91-046D-1745-D26EBDA2F359}"/>
              </a:ext>
            </a:extLst>
          </p:cNvPr>
          <p:cNvSpPr txBox="1"/>
          <p:nvPr/>
        </p:nvSpPr>
        <p:spPr>
          <a:xfrm>
            <a:off x="377628" y="5097982"/>
            <a:ext cx="19420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Structural Connectivity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B3A25DB-BE5F-64B2-9809-9C94BD3449F3}"/>
              </a:ext>
            </a:extLst>
          </p:cNvPr>
          <p:cNvSpPr txBox="1"/>
          <p:nvPr/>
        </p:nvSpPr>
        <p:spPr>
          <a:xfrm>
            <a:off x="9788666" y="5371762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Functional</a:t>
            </a:r>
          </a:p>
          <a:p>
            <a:r>
              <a:rPr lang="en-US" dirty="0"/>
              <a:t>Connectivity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19A6EAA-7820-B92E-D8DD-886FB47EC221}"/>
              </a:ext>
            </a:extLst>
          </p:cNvPr>
          <p:cNvCxnSpPr>
            <a:cxnSpLocks/>
          </p:cNvCxnSpPr>
          <p:nvPr/>
        </p:nvCxnSpPr>
        <p:spPr>
          <a:xfrm>
            <a:off x="5505195" y="1759255"/>
            <a:ext cx="525984" cy="87665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23C34313-C6DA-016C-E6E5-96BF97C0553F}"/>
              </a:ext>
            </a:extLst>
          </p:cNvPr>
          <p:cNvSpPr txBox="1"/>
          <p:nvPr/>
        </p:nvSpPr>
        <p:spPr>
          <a:xfrm>
            <a:off x="984531" y="2137646"/>
            <a:ext cx="17667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DTI </a:t>
            </a:r>
          </a:p>
          <a:p>
            <a:r>
              <a:rPr lang="en-US" dirty="0"/>
              <a:t>Tractography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E8D4BA4-B2B1-4279-45CB-C38C74EF3630}"/>
              </a:ext>
            </a:extLst>
          </p:cNvPr>
          <p:cNvSpPr txBox="1"/>
          <p:nvPr/>
        </p:nvSpPr>
        <p:spPr>
          <a:xfrm>
            <a:off x="5084495" y="2805239"/>
            <a:ext cx="13216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Power</a:t>
            </a:r>
          </a:p>
          <a:p>
            <a:r>
              <a:rPr lang="en-US" dirty="0"/>
              <a:t>Coupling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47264C8-BFA6-5E45-4019-84627E707008}"/>
              </a:ext>
            </a:extLst>
          </p:cNvPr>
          <p:cNvSpPr txBox="1"/>
          <p:nvPr/>
        </p:nvSpPr>
        <p:spPr>
          <a:xfrm>
            <a:off x="9885769" y="2461327"/>
            <a:ext cx="163189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Correlation Coefficient</a:t>
            </a:r>
          </a:p>
        </p:txBody>
      </p:sp>
      <p:pic>
        <p:nvPicPr>
          <p:cNvPr id="2" name="Graphic 2" descr="Transfer with solid fill">
            <a:extLst>
              <a:ext uri="{FF2B5EF4-FFF2-40B4-BE49-F238E27FC236}">
                <a16:creationId xmlns:a16="http://schemas.microsoft.com/office/drawing/2014/main" id="{DF6822CA-8994-2469-E43B-16F605B8A3E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567402" y="1744508"/>
            <a:ext cx="1352718" cy="631179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FF6B6AF8-B117-78DC-9E86-2BD5A3853F6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73644" y="46192"/>
            <a:ext cx="1771650" cy="1600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3EE069-F33E-4171-F2C0-18DBBB59DF98}"/>
              </a:ext>
            </a:extLst>
          </p:cNvPr>
          <p:cNvSpPr txBox="1"/>
          <p:nvPr/>
        </p:nvSpPr>
        <p:spPr>
          <a:xfrm>
            <a:off x="7700921" y="2468070"/>
            <a:ext cx="16858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Optimization </a:t>
            </a:r>
          </a:p>
        </p:txBody>
      </p:sp>
    </p:spTree>
    <p:extLst>
      <p:ext uri="{BB962C8B-B14F-4D97-AF65-F5344CB8AC3E}">
        <p14:creationId xmlns:p14="http://schemas.microsoft.com/office/powerpoint/2010/main" val="2111226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7C15BA-628C-C5B3-3624-327DBA784803}"/>
              </a:ext>
            </a:extLst>
          </p:cNvPr>
          <p:cNvSpPr txBox="1"/>
          <p:nvPr/>
        </p:nvSpPr>
        <p:spPr>
          <a:xfrm>
            <a:off x="565150" y="768334"/>
            <a:ext cx="4134537" cy="286640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>
                <a:latin typeface="+mj-lt"/>
                <a:ea typeface="+mj-ea"/>
                <a:cs typeface="+mj-cs"/>
              </a:rPr>
              <a:t>Functional Connectivity and Functional Connectivity Dynamics:- (paris-dataset)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1128EC7-5424-FCF1-814C-DCCC163BE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6507" y="3541051"/>
            <a:ext cx="3026664" cy="226999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8D98C19-6952-CCE3-79DA-7E7694A3B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091" y="3721389"/>
            <a:ext cx="3026664" cy="2269998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665B630C-8A26-BF40-AD00-AAAB3F8DF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42" name="Freeform 85">
              <a:extLst>
                <a:ext uri="{FF2B5EF4-FFF2-40B4-BE49-F238E27FC236}">
                  <a16:creationId xmlns:a16="http://schemas.microsoft.com/office/drawing/2014/main" id="{47332152-49D9-5F42-9522-9424EDC70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87">
              <a:extLst>
                <a:ext uri="{FF2B5EF4-FFF2-40B4-BE49-F238E27FC236}">
                  <a16:creationId xmlns:a16="http://schemas.microsoft.com/office/drawing/2014/main" id="{60C97C94-6942-C048-8F6F-55E05CBA1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89">
              <a:extLst>
                <a:ext uri="{FF2B5EF4-FFF2-40B4-BE49-F238E27FC236}">
                  <a16:creationId xmlns:a16="http://schemas.microsoft.com/office/drawing/2014/main" id="{BD92967A-BFB2-E441-AC07-5997DDDD5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 100">
              <a:extLst>
                <a:ext uri="{FF2B5EF4-FFF2-40B4-BE49-F238E27FC236}">
                  <a16:creationId xmlns:a16="http://schemas.microsoft.com/office/drawing/2014/main" id="{DC25488D-5181-EC40-A6AC-862FC3787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C60311D6-8089-7031-4B65-09C82E7AB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0646" y="858811"/>
            <a:ext cx="3026664" cy="2269998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>
            <a:extLst>
              <a:ext uri="{FF2B5EF4-FFF2-40B4-BE49-F238E27FC236}">
                <a16:creationId xmlns:a16="http://schemas.microsoft.com/office/drawing/2014/main" id="{92B212C5-5790-85DE-C482-4D8742BBB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3512" y="949294"/>
            <a:ext cx="3022438" cy="226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691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5469E02-EFB1-BF80-8FB6-F6011726C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160" y="1927860"/>
            <a:ext cx="5979160" cy="41300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48EC96-E134-65DB-F93E-E2E47C4ED3CB}"/>
              </a:ext>
            </a:extLst>
          </p:cNvPr>
          <p:cNvSpPr txBox="1"/>
          <p:nvPr/>
        </p:nvSpPr>
        <p:spPr>
          <a:xfrm>
            <a:off x="1371600" y="731520"/>
            <a:ext cx="80619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Correlation Coefficient for Paris Dataset</a:t>
            </a:r>
          </a:p>
        </p:txBody>
      </p:sp>
    </p:spTree>
    <p:extLst>
      <p:ext uri="{BB962C8B-B14F-4D97-AF65-F5344CB8AC3E}">
        <p14:creationId xmlns:p14="http://schemas.microsoft.com/office/powerpoint/2010/main" val="2632478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57B0AD7-E991-E343-BF68-F1188152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6C7B6BC-B625-254B-8489-2BBE42C47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10" name="Freeform 19">
              <a:extLst>
                <a:ext uri="{FF2B5EF4-FFF2-40B4-BE49-F238E27FC236}">
                  <a16:creationId xmlns:a16="http://schemas.microsoft.com/office/drawing/2014/main" id="{E7643131-9751-394B-9DE4-EE9876275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21">
              <a:extLst>
                <a:ext uri="{FF2B5EF4-FFF2-40B4-BE49-F238E27FC236}">
                  <a16:creationId xmlns:a16="http://schemas.microsoft.com/office/drawing/2014/main" id="{3C7C7AE9-43E0-A248-A068-7B65FA36E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23">
              <a:extLst>
                <a:ext uri="{FF2B5EF4-FFF2-40B4-BE49-F238E27FC236}">
                  <a16:creationId xmlns:a16="http://schemas.microsoft.com/office/drawing/2014/main" id="{4B622446-2EE4-FB43-9E11-21ACAA33CD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24">
              <a:extLst>
                <a:ext uri="{FF2B5EF4-FFF2-40B4-BE49-F238E27FC236}">
                  <a16:creationId xmlns:a16="http://schemas.microsoft.com/office/drawing/2014/main" id="{45047DD0-68DA-CA43-A471-927D27D9C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9F146189-DBC6-C1D8-70CB-F25AF01AEF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64"/>
          <a:stretch/>
        </p:blipFill>
        <p:spPr>
          <a:xfrm>
            <a:off x="651489" y="681645"/>
            <a:ext cx="10885620" cy="548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108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38EC9B-28F4-134F-E96D-5543E5796B79}"/>
              </a:ext>
            </a:extLst>
          </p:cNvPr>
          <p:cNvSpPr txBox="1"/>
          <p:nvPr/>
        </p:nvSpPr>
        <p:spPr>
          <a:xfrm>
            <a:off x="1270000" y="5588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References: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7C876A-03B8-8E51-ACBE-2172C6F73008}"/>
              </a:ext>
            </a:extLst>
          </p:cNvPr>
          <p:cNvSpPr txBox="1"/>
          <p:nvPr/>
        </p:nvSpPr>
        <p:spPr>
          <a:xfrm>
            <a:off x="822960" y="1391920"/>
            <a:ext cx="10241280" cy="52322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 dirty="0">
                <a:latin typeface="Times New Roman"/>
                <a:cs typeface="Times New Roman"/>
              </a:rPr>
              <a:t>10. Deco, G., Kringelbach, M.L., Jirsa, V.K. et al. The dynamics of resting fluctuations in the brain: metastability and its dynamical cortical core. Sci Rep 7, 3095 (2017). </a:t>
            </a:r>
            <a:endParaRPr lang="en-US" sz="2000"/>
          </a:p>
          <a:p>
            <a:pPr algn="just"/>
            <a:r>
              <a:rPr lang="en-US" sz="2000" dirty="0">
                <a:latin typeface="Times New Roman"/>
                <a:cs typeface="Times New Roman"/>
              </a:rPr>
              <a:t>11. </a:t>
            </a:r>
            <a:r>
              <a:rPr lang="en-US" sz="2000" dirty="0" err="1">
                <a:latin typeface="Times New Roman"/>
                <a:cs typeface="Times New Roman"/>
              </a:rPr>
              <a:t>Surampudi</a:t>
            </a:r>
            <a:r>
              <a:rPr lang="en-US" sz="2000" dirty="0">
                <a:latin typeface="Times New Roman"/>
                <a:cs typeface="Times New Roman"/>
              </a:rPr>
              <a:t>, Sriniwas Govinda, Shruti Naik, Raju Bapi </a:t>
            </a:r>
            <a:r>
              <a:rPr lang="en-US" sz="2000" dirty="0" err="1">
                <a:latin typeface="Times New Roman"/>
                <a:cs typeface="Times New Roman"/>
              </a:rPr>
              <a:t>Surampudi</a:t>
            </a:r>
            <a:r>
              <a:rPr lang="en-US" sz="2000" dirty="0">
                <a:latin typeface="Times New Roman"/>
                <a:cs typeface="Times New Roman"/>
              </a:rPr>
              <a:t>, Viktor K. Jirsa, Avinash Sharma, and Dipanjan Roy. ”Multiple kernel learning model for relating structural and functional connectivity in the brain.” Scientific reports 8, no. 1 (2018): </a:t>
            </a:r>
          </a:p>
          <a:p>
            <a:pPr algn="just"/>
            <a:r>
              <a:rPr lang="en-US" sz="2000" dirty="0">
                <a:latin typeface="Times New Roman"/>
                <a:cs typeface="Times New Roman"/>
              </a:rPr>
              <a:t>1-14.</a:t>
            </a:r>
            <a:br>
              <a:rPr lang="en-US" sz="2000" dirty="0">
                <a:latin typeface="Times New Roman"/>
              </a:rPr>
            </a:br>
            <a:r>
              <a:rPr lang="en-US" sz="2000" dirty="0">
                <a:latin typeface="Times New Roman"/>
                <a:cs typeface="Times New Roman"/>
              </a:rPr>
              <a:t>12. Iravani, Behzad, Artin </a:t>
            </a:r>
            <a:r>
              <a:rPr lang="en-US" sz="2000" dirty="0" err="1">
                <a:latin typeface="Times New Roman"/>
                <a:cs typeface="Times New Roman"/>
              </a:rPr>
              <a:t>Arshamian</a:t>
            </a:r>
            <a:r>
              <a:rPr lang="en-US" sz="2000" dirty="0">
                <a:latin typeface="Times New Roman"/>
                <a:cs typeface="Times New Roman"/>
              </a:rPr>
              <a:t>, Peter Fransson, and Neda </a:t>
            </a:r>
            <a:r>
              <a:rPr lang="en-US" sz="2000" dirty="0" err="1">
                <a:latin typeface="Times New Roman"/>
                <a:cs typeface="Times New Roman"/>
              </a:rPr>
              <a:t>Kaboodvand</a:t>
            </a:r>
            <a:r>
              <a:rPr lang="en-US" sz="2000" dirty="0">
                <a:latin typeface="Times New Roman"/>
                <a:cs typeface="Times New Roman"/>
              </a:rPr>
              <a:t>. </a:t>
            </a:r>
          </a:p>
          <a:p>
            <a:pPr algn="just"/>
            <a:r>
              <a:rPr lang="en-US" sz="2000" dirty="0">
                <a:latin typeface="Times New Roman"/>
                <a:cs typeface="Times New Roman"/>
              </a:rPr>
              <a:t>”Whole-brain modelling of resting state fMRI differentiates ADHD subtypes and </a:t>
            </a:r>
          </a:p>
          <a:p>
            <a:pPr algn="just"/>
            <a:r>
              <a:rPr lang="en-US" sz="2000" dirty="0">
                <a:latin typeface="Times New Roman"/>
                <a:cs typeface="Times New Roman"/>
              </a:rPr>
              <a:t>facilitates stratified neuro-stimulation therapy.” </a:t>
            </a:r>
            <a:r>
              <a:rPr lang="en-US" sz="2000" dirty="0" err="1">
                <a:latin typeface="Times New Roman"/>
                <a:cs typeface="Times New Roman"/>
              </a:rPr>
              <a:t>NeuroImage</a:t>
            </a:r>
            <a:r>
              <a:rPr lang="en-US" sz="2000" dirty="0">
                <a:latin typeface="Times New Roman"/>
                <a:cs typeface="Times New Roman"/>
              </a:rPr>
              <a:t> 231 (2021): 117844. </a:t>
            </a:r>
          </a:p>
          <a:p>
            <a:pPr algn="just"/>
            <a:endParaRPr lang="en-US" sz="2000" dirty="0">
              <a:latin typeface="Times New Roman"/>
              <a:cs typeface="Times New Roman"/>
            </a:endParaRPr>
          </a:p>
          <a:p>
            <a:pPr algn="just"/>
            <a:r>
              <a:rPr lang="en-US" sz="2000" dirty="0">
                <a:latin typeface="Times New Roman"/>
                <a:cs typeface="Times New Roman"/>
              </a:rPr>
              <a:t>13. Hahn, Gerald, Gorka Zamora-Lo ́</a:t>
            </a:r>
            <a:r>
              <a:rPr lang="en-US" sz="2000" dirty="0" err="1">
                <a:latin typeface="Times New Roman"/>
                <a:cs typeface="Times New Roman"/>
              </a:rPr>
              <a:t>pez</a:t>
            </a:r>
            <a:r>
              <a:rPr lang="en-US" sz="2000" dirty="0">
                <a:latin typeface="Times New Roman"/>
                <a:cs typeface="Times New Roman"/>
              </a:rPr>
              <a:t>, Lynn Uhrig, Enzo </a:t>
            </a:r>
            <a:r>
              <a:rPr lang="en-US" sz="2000" dirty="0" err="1">
                <a:latin typeface="Times New Roman"/>
                <a:cs typeface="Times New Roman"/>
              </a:rPr>
              <a:t>Tagliazucchi</a:t>
            </a:r>
            <a:r>
              <a:rPr lang="en-US" sz="2000" dirty="0">
                <a:latin typeface="Times New Roman"/>
                <a:cs typeface="Times New Roman"/>
              </a:rPr>
              <a:t>, Helmut Laufs, Dante Mantini, Morten L. Kringelbach, Bechir </a:t>
            </a:r>
            <a:r>
              <a:rPr lang="en-US" sz="2000" dirty="0" err="1">
                <a:latin typeface="Times New Roman"/>
                <a:cs typeface="Times New Roman"/>
              </a:rPr>
              <a:t>Jarraya</a:t>
            </a:r>
            <a:r>
              <a:rPr lang="en-US" sz="2000" dirty="0">
                <a:latin typeface="Times New Roman"/>
                <a:cs typeface="Times New Roman"/>
              </a:rPr>
              <a:t>, and Gustavo Deco. ”Signature of consciousness in brain-wide synchronization patterns of monkey and </a:t>
            </a:r>
          </a:p>
          <a:p>
            <a:pPr algn="just"/>
            <a:r>
              <a:rPr lang="en-US" sz="2000" dirty="0">
                <a:latin typeface="Times New Roman"/>
                <a:cs typeface="Times New Roman"/>
              </a:rPr>
              <a:t>human fMRI signals.” </a:t>
            </a:r>
            <a:r>
              <a:rPr lang="en-US" sz="2000" dirty="0" err="1">
                <a:latin typeface="Times New Roman"/>
                <a:cs typeface="Times New Roman"/>
              </a:rPr>
              <a:t>NeuroImage</a:t>
            </a:r>
            <a:r>
              <a:rPr lang="en-US" sz="2000" dirty="0">
                <a:latin typeface="Times New Roman"/>
                <a:cs typeface="Times New Roman"/>
              </a:rPr>
              <a:t> 226 (2021): 117470. 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082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7">
            <a:extLst>
              <a:ext uri="{FF2B5EF4-FFF2-40B4-BE49-F238E27FC236}">
                <a16:creationId xmlns:a16="http://schemas.microsoft.com/office/drawing/2014/main" id="{F0CAFDA3-320A-C24D-A7A1-20C1267EC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56" name="Straight Connector 22">
            <a:extLst>
              <a:ext uri="{FF2B5EF4-FFF2-40B4-BE49-F238E27FC236}">
                <a16:creationId xmlns:a16="http://schemas.microsoft.com/office/drawing/2014/main" id="{8231D73A-BA91-794F-8C09-4F4B41A6D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7" name="Rectangle 24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CCF498-8387-DE3F-DAE5-2EC777643B10}"/>
              </a:ext>
            </a:extLst>
          </p:cNvPr>
          <p:cNvSpPr txBox="1"/>
          <p:nvPr/>
        </p:nvSpPr>
        <p:spPr>
          <a:xfrm>
            <a:off x="565150" y="770890"/>
            <a:ext cx="5066001" cy="126898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DATA Collection;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4B448D-8C33-A1D6-22CF-48D741242382}"/>
              </a:ext>
            </a:extLst>
          </p:cNvPr>
          <p:cNvSpPr txBox="1"/>
          <p:nvPr/>
        </p:nvSpPr>
        <p:spPr>
          <a:xfrm>
            <a:off x="565150" y="2160016"/>
            <a:ext cx="5066001" cy="36012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dirty="0"/>
              <a:t>The data can be found here - </a:t>
            </a:r>
            <a:r>
              <a:rPr lang="en-US" dirty="0">
                <a:hlinkClick r:id="rId2"/>
              </a:rPr>
              <a:t>https://figshare.com/articles/dataset/ParisH</a:t>
            </a:r>
            <a:r>
              <a:rPr lang="en-US" dirty="0"/>
              <a:t> </a:t>
            </a:r>
            <a:r>
              <a:rPr lang="en-US" dirty="0" err="1"/>
              <a:t>CPbrainconnectivitydata</a:t>
            </a:r>
            <a:r>
              <a:rPr lang="en-US" dirty="0"/>
              <a:t>/3749595]. Total 40 participants data with </a:t>
            </a:r>
            <a:r>
              <a:rPr lang="en-US" dirty="0" err="1"/>
              <a:t>approx</a:t>
            </a:r>
            <a:r>
              <a:rPr lang="en-US" dirty="0"/>
              <a:t> 55 minutes time points is taken with repetition time 0.72 seconds. In this study, we only take the 1st session data of 1196 time points of </a:t>
            </a:r>
            <a:r>
              <a:rPr lang="en-US" dirty="0" err="1"/>
              <a:t>approx</a:t>
            </a:r>
            <a:r>
              <a:rPr lang="en-US" dirty="0"/>
              <a:t> 15 minutes. </a:t>
            </a:r>
          </a:p>
          <a:p>
            <a:pPr indent="-228600">
              <a:spcBef>
                <a:spcPts val="900"/>
              </a:spcBef>
              <a:buFont typeface="Arial" panose="020B0604020202020204" pitchFamily="34" charset="0"/>
              <a:buChar char="•"/>
            </a:pPr>
            <a:endParaRPr lang="en-US"/>
          </a:p>
        </p:txBody>
      </p:sp>
      <p:cxnSp>
        <p:nvCxnSpPr>
          <p:cNvPr id="58" name="Straight Connector 26">
            <a:extLst>
              <a:ext uri="{FF2B5EF4-FFF2-40B4-BE49-F238E27FC236}">
                <a16:creationId xmlns:a16="http://schemas.microsoft.com/office/drawing/2014/main" id="{B1DA2280-4367-9844-92C8-D662486FB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28">
            <a:extLst>
              <a:ext uri="{FF2B5EF4-FFF2-40B4-BE49-F238E27FC236}">
                <a16:creationId xmlns:a16="http://schemas.microsoft.com/office/drawing/2014/main" id="{1A9C303F-3A73-E440-923C-BAAF3176C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3145" y="0"/>
            <a:ext cx="5988856" cy="6858001"/>
            <a:chOff x="6203145" y="0"/>
            <a:chExt cx="5988856" cy="6858001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B205DF0-BAE6-CF47-ABF8-A3266C711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7228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30B64E66-F59E-9A4E-8CD3-2C62007DE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0093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669C99C-C50F-2A47-9BA2-EA4B62AD2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0093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A2CE447-6B57-FC41-89F1-971B2338D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0093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3F8C4B96-43F0-6448-90E8-4949AC2F2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0092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78F21E1-A886-E449-BF38-C9AD29BDB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2959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59A063CA-8B5F-6347-8A9F-3802824D9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8" y="4923855"/>
              <a:ext cx="536172" cy="1124839"/>
            </a:xfrm>
            <a:custGeom>
              <a:avLst/>
              <a:gdLst>
                <a:gd name="connsiteX0" fmla="*/ 536172 w 536172"/>
                <a:gd name="connsiteY0" fmla="*/ 0 h 1124839"/>
                <a:gd name="connsiteX1" fmla="*/ 536172 w 536172"/>
                <a:gd name="connsiteY1" fmla="*/ 1124839 h 1124839"/>
                <a:gd name="connsiteX2" fmla="*/ 451423 w 536172"/>
                <a:gd name="connsiteY2" fmla="*/ 1116295 h 1124839"/>
                <a:gd name="connsiteX3" fmla="*/ 0 w 536172"/>
                <a:gd name="connsiteY3" fmla="*/ 562419 h 1124839"/>
                <a:gd name="connsiteX4" fmla="*/ 451423 w 536172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2" h="1124839">
                  <a:moveTo>
                    <a:pt x="536172" y="0"/>
                  </a:moveTo>
                  <a:lnTo>
                    <a:pt x="536172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 48">
              <a:extLst>
                <a:ext uri="{FF2B5EF4-FFF2-40B4-BE49-F238E27FC236}">
                  <a16:creationId xmlns:a16="http://schemas.microsoft.com/office/drawing/2014/main" id="{FBD0F012-879A-5849-A7F8-00E9C54BA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3147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 49">
              <a:extLst>
                <a:ext uri="{FF2B5EF4-FFF2-40B4-BE49-F238E27FC236}">
                  <a16:creationId xmlns:a16="http://schemas.microsoft.com/office/drawing/2014/main" id="{E67EA7D6-BAF0-E749-AE45-8979B3AE8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7976" y="0"/>
              <a:ext cx="1130726" cy="565362"/>
            </a:xfrm>
            <a:custGeom>
              <a:avLst/>
              <a:gdLst>
                <a:gd name="connsiteX0" fmla="*/ 0 w 1130726"/>
                <a:gd name="connsiteY0" fmla="*/ 0 h 565362"/>
                <a:gd name="connsiteX1" fmla="*/ 25421 w 1130726"/>
                <a:gd name="connsiteY1" fmla="*/ 0 h 565362"/>
                <a:gd name="connsiteX2" fmla="*/ 36370 w 1130726"/>
                <a:gd name="connsiteY2" fmla="*/ 108609 h 565362"/>
                <a:gd name="connsiteX3" fmla="*/ 565364 w 1130726"/>
                <a:gd name="connsiteY3" fmla="*/ 539750 h 565362"/>
                <a:gd name="connsiteX4" fmla="*/ 1094357 w 1130726"/>
                <a:gd name="connsiteY4" fmla="*/ 108609 h 565362"/>
                <a:gd name="connsiteX5" fmla="*/ 1105306 w 1130726"/>
                <a:gd name="connsiteY5" fmla="*/ 0 h 565362"/>
                <a:gd name="connsiteX6" fmla="*/ 1130726 w 1130726"/>
                <a:gd name="connsiteY6" fmla="*/ 0 h 565362"/>
                <a:gd name="connsiteX7" fmla="*/ 565364 w 1130726"/>
                <a:gd name="connsiteY7" fmla="*/ 565362 h 565362"/>
                <a:gd name="connsiteX8" fmla="*/ 0 w 1130726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6" h="565362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6719" y="354660"/>
                    <a:pt x="304426" y="539750"/>
                    <a:pt x="565364" y="539750"/>
                  </a:cubicBezTo>
                  <a:cubicBezTo>
                    <a:pt x="826301" y="539750"/>
                    <a:pt x="1044008" y="354660"/>
                    <a:pt x="1094357" y="108609"/>
                  </a:cubicBezTo>
                  <a:lnTo>
                    <a:pt x="1105306" y="0"/>
                  </a:lnTo>
                  <a:lnTo>
                    <a:pt x="1130726" y="0"/>
                  </a:lnTo>
                  <a:cubicBezTo>
                    <a:pt x="1130726" y="312241"/>
                    <a:pt x="877604" y="565362"/>
                    <a:pt x="565364" y="565362"/>
                  </a:cubicBezTo>
                  <a:cubicBezTo>
                    <a:pt x="253123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50">
              <a:extLst>
                <a:ext uri="{FF2B5EF4-FFF2-40B4-BE49-F238E27FC236}">
                  <a16:creationId xmlns:a16="http://schemas.microsoft.com/office/drawing/2014/main" id="{D20805D5-8675-4847-ACD6-15C16DC76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3707" y="0"/>
              <a:ext cx="1130726" cy="565362"/>
            </a:xfrm>
            <a:custGeom>
              <a:avLst/>
              <a:gdLst>
                <a:gd name="connsiteX0" fmla="*/ 0 w 1130726"/>
                <a:gd name="connsiteY0" fmla="*/ 0 h 565362"/>
                <a:gd name="connsiteX1" fmla="*/ 25421 w 1130726"/>
                <a:gd name="connsiteY1" fmla="*/ 0 h 565362"/>
                <a:gd name="connsiteX2" fmla="*/ 36369 w 1130726"/>
                <a:gd name="connsiteY2" fmla="*/ 108609 h 565362"/>
                <a:gd name="connsiteX3" fmla="*/ 565363 w 1130726"/>
                <a:gd name="connsiteY3" fmla="*/ 539750 h 565362"/>
                <a:gd name="connsiteX4" fmla="*/ 1094357 w 1130726"/>
                <a:gd name="connsiteY4" fmla="*/ 108609 h 565362"/>
                <a:gd name="connsiteX5" fmla="*/ 1105306 w 1130726"/>
                <a:gd name="connsiteY5" fmla="*/ 0 h 565362"/>
                <a:gd name="connsiteX6" fmla="*/ 1130726 w 1130726"/>
                <a:gd name="connsiteY6" fmla="*/ 0 h 565362"/>
                <a:gd name="connsiteX7" fmla="*/ 565363 w 1130726"/>
                <a:gd name="connsiteY7" fmla="*/ 565362 h 565362"/>
                <a:gd name="connsiteX8" fmla="*/ 0 w 1130726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6" h="565362">
                  <a:moveTo>
                    <a:pt x="0" y="0"/>
                  </a:moveTo>
                  <a:lnTo>
                    <a:pt x="25421" y="0"/>
                  </a:lnTo>
                  <a:lnTo>
                    <a:pt x="36369" y="108609"/>
                  </a:lnTo>
                  <a:cubicBezTo>
                    <a:pt x="86719" y="354660"/>
                    <a:pt x="304426" y="539750"/>
                    <a:pt x="565363" y="539750"/>
                  </a:cubicBezTo>
                  <a:cubicBezTo>
                    <a:pt x="826300" y="539750"/>
                    <a:pt x="1044007" y="354660"/>
                    <a:pt x="1094357" y="108609"/>
                  </a:cubicBezTo>
                  <a:lnTo>
                    <a:pt x="1105306" y="0"/>
                  </a:lnTo>
                  <a:lnTo>
                    <a:pt x="1130726" y="0"/>
                  </a:lnTo>
                  <a:cubicBezTo>
                    <a:pt x="1130726" y="312241"/>
                    <a:pt x="877604" y="565362"/>
                    <a:pt x="565363" y="565362"/>
                  </a:cubicBezTo>
                  <a:cubicBezTo>
                    <a:pt x="253122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 51">
              <a:extLst>
                <a:ext uri="{FF2B5EF4-FFF2-40B4-BE49-F238E27FC236}">
                  <a16:creationId xmlns:a16="http://schemas.microsoft.com/office/drawing/2014/main" id="{3B802874-ED6B-2D4D-8336-74AB1EA9E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6" y="0"/>
              <a:ext cx="535425" cy="562344"/>
            </a:xfrm>
            <a:custGeom>
              <a:avLst/>
              <a:gdLst>
                <a:gd name="connsiteX0" fmla="*/ 0 w 535425"/>
                <a:gd name="connsiteY0" fmla="*/ 0 h 562344"/>
                <a:gd name="connsiteX1" fmla="*/ 25421 w 535425"/>
                <a:gd name="connsiteY1" fmla="*/ 0 h 562344"/>
                <a:gd name="connsiteX2" fmla="*/ 36369 w 535425"/>
                <a:gd name="connsiteY2" fmla="*/ 108609 h 562344"/>
                <a:gd name="connsiteX3" fmla="*/ 469780 w 535425"/>
                <a:gd name="connsiteY3" fmla="*/ 531316 h 562344"/>
                <a:gd name="connsiteX4" fmla="*/ 535425 w 535425"/>
                <a:gd name="connsiteY4" fmla="*/ 537109 h 562344"/>
                <a:gd name="connsiteX5" fmla="*/ 535425 w 535425"/>
                <a:gd name="connsiteY5" fmla="*/ 562344 h 562344"/>
                <a:gd name="connsiteX6" fmla="*/ 451423 w 535425"/>
                <a:gd name="connsiteY6" fmla="*/ 553876 h 562344"/>
                <a:gd name="connsiteX7" fmla="*/ 0 w 535425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5" h="562344">
                  <a:moveTo>
                    <a:pt x="0" y="0"/>
                  </a:moveTo>
                  <a:lnTo>
                    <a:pt x="25421" y="0"/>
                  </a:lnTo>
                  <a:lnTo>
                    <a:pt x="36369" y="108609"/>
                  </a:lnTo>
                  <a:cubicBezTo>
                    <a:pt x="80425" y="323904"/>
                    <a:pt x="252614" y="492525"/>
                    <a:pt x="469780" y="531316"/>
                  </a:cubicBezTo>
                  <a:lnTo>
                    <a:pt x="535425" y="537109"/>
                  </a:lnTo>
                  <a:lnTo>
                    <a:pt x="535425" y="562344"/>
                  </a:lnTo>
                  <a:lnTo>
                    <a:pt x="451423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Freeform 52">
              <a:extLst>
                <a:ext uri="{FF2B5EF4-FFF2-40B4-BE49-F238E27FC236}">
                  <a16:creationId xmlns:a16="http://schemas.microsoft.com/office/drawing/2014/main" id="{D15F4AF4-9B59-CA46-920E-73456C5A4C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807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53">
              <a:extLst>
                <a:ext uri="{FF2B5EF4-FFF2-40B4-BE49-F238E27FC236}">
                  <a16:creationId xmlns:a16="http://schemas.microsoft.com/office/drawing/2014/main" id="{11572EED-2C54-D948-A1DC-680DD79D0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3707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54">
              <a:extLst>
                <a:ext uri="{FF2B5EF4-FFF2-40B4-BE49-F238E27FC236}">
                  <a16:creationId xmlns:a16="http://schemas.microsoft.com/office/drawing/2014/main" id="{D749F206-EF71-2B44-8F0B-E8DF4EAC5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6" y="809383"/>
              <a:ext cx="535425" cy="1124688"/>
            </a:xfrm>
            <a:custGeom>
              <a:avLst/>
              <a:gdLst>
                <a:gd name="connsiteX0" fmla="*/ 535425 w 535425"/>
                <a:gd name="connsiteY0" fmla="*/ 0 h 1124688"/>
                <a:gd name="connsiteX1" fmla="*/ 535425 w 535425"/>
                <a:gd name="connsiteY1" fmla="*/ 25186 h 1124688"/>
                <a:gd name="connsiteX2" fmla="*/ 456541 w 535425"/>
                <a:gd name="connsiteY2" fmla="*/ 33138 h 1124688"/>
                <a:gd name="connsiteX3" fmla="*/ 25399 w 535425"/>
                <a:gd name="connsiteY3" fmla="*/ 562131 h 1124688"/>
                <a:gd name="connsiteX4" fmla="*/ 456541 w 535425"/>
                <a:gd name="connsiteY4" fmla="*/ 1091124 h 1124688"/>
                <a:gd name="connsiteX5" fmla="*/ 535425 w 535425"/>
                <a:gd name="connsiteY5" fmla="*/ 1099076 h 1124688"/>
                <a:gd name="connsiteX6" fmla="*/ 535425 w 535425"/>
                <a:gd name="connsiteY6" fmla="*/ 1124688 h 1124688"/>
                <a:gd name="connsiteX7" fmla="*/ 451423 w 535425"/>
                <a:gd name="connsiteY7" fmla="*/ 1116220 h 1124688"/>
                <a:gd name="connsiteX8" fmla="*/ 0 w 535425"/>
                <a:gd name="connsiteY8" fmla="*/ 562344 h 1124688"/>
                <a:gd name="connsiteX9" fmla="*/ 451423 w 535425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5" h="1124688">
                  <a:moveTo>
                    <a:pt x="535425" y="0"/>
                  </a:moveTo>
                  <a:lnTo>
                    <a:pt x="535425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5" y="1099076"/>
                  </a:lnTo>
                  <a:lnTo>
                    <a:pt x="535425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55">
              <a:extLst>
                <a:ext uri="{FF2B5EF4-FFF2-40B4-BE49-F238E27FC236}">
                  <a16:creationId xmlns:a16="http://schemas.microsoft.com/office/drawing/2014/main" id="{87EEC91C-B6CD-D74C-9DE5-3C9B9F304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7976" y="2178092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 56">
              <a:extLst>
                <a:ext uri="{FF2B5EF4-FFF2-40B4-BE49-F238E27FC236}">
                  <a16:creationId xmlns:a16="http://schemas.microsoft.com/office/drawing/2014/main" id="{AD44CA4C-ED5A-7544-8323-E623F94DAA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6" y="2181110"/>
              <a:ext cx="535425" cy="1124688"/>
            </a:xfrm>
            <a:custGeom>
              <a:avLst/>
              <a:gdLst>
                <a:gd name="connsiteX0" fmla="*/ 535425 w 535425"/>
                <a:gd name="connsiteY0" fmla="*/ 0 h 1124688"/>
                <a:gd name="connsiteX1" fmla="*/ 535425 w 535425"/>
                <a:gd name="connsiteY1" fmla="*/ 25186 h 1124688"/>
                <a:gd name="connsiteX2" fmla="*/ 456541 w 535425"/>
                <a:gd name="connsiteY2" fmla="*/ 33139 h 1124688"/>
                <a:gd name="connsiteX3" fmla="*/ 25399 w 535425"/>
                <a:gd name="connsiteY3" fmla="*/ 562131 h 1124688"/>
                <a:gd name="connsiteX4" fmla="*/ 456541 w 535425"/>
                <a:gd name="connsiteY4" fmla="*/ 1091124 h 1124688"/>
                <a:gd name="connsiteX5" fmla="*/ 535425 w 535425"/>
                <a:gd name="connsiteY5" fmla="*/ 1099076 h 1124688"/>
                <a:gd name="connsiteX6" fmla="*/ 535425 w 535425"/>
                <a:gd name="connsiteY6" fmla="*/ 1124688 h 1124688"/>
                <a:gd name="connsiteX7" fmla="*/ 451423 w 535425"/>
                <a:gd name="connsiteY7" fmla="*/ 1116220 h 1124688"/>
                <a:gd name="connsiteX8" fmla="*/ 0 w 535425"/>
                <a:gd name="connsiteY8" fmla="*/ 562344 h 1124688"/>
                <a:gd name="connsiteX9" fmla="*/ 451423 w 535425"/>
                <a:gd name="connsiteY9" fmla="*/ 8469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5" h="1124688">
                  <a:moveTo>
                    <a:pt x="535425" y="0"/>
                  </a:moveTo>
                  <a:lnTo>
                    <a:pt x="535425" y="25186"/>
                  </a:lnTo>
                  <a:lnTo>
                    <a:pt x="456541" y="33139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5" y="1099076"/>
                  </a:lnTo>
                  <a:lnTo>
                    <a:pt x="535425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57">
              <a:extLst>
                <a:ext uri="{FF2B5EF4-FFF2-40B4-BE49-F238E27FC236}">
                  <a16:creationId xmlns:a16="http://schemas.microsoft.com/office/drawing/2014/main" id="{ABC194E6-E855-7F4A-805B-25EC12AB0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3145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58">
              <a:extLst>
                <a:ext uri="{FF2B5EF4-FFF2-40B4-BE49-F238E27FC236}">
                  <a16:creationId xmlns:a16="http://schemas.microsoft.com/office/drawing/2014/main" id="{D209722E-AECA-1049-BDC9-0B51AA5A2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7976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 59">
              <a:extLst>
                <a:ext uri="{FF2B5EF4-FFF2-40B4-BE49-F238E27FC236}">
                  <a16:creationId xmlns:a16="http://schemas.microsoft.com/office/drawing/2014/main" id="{A2380CC4-123C-7A44-B83C-72C47DA2B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3707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60">
              <a:extLst>
                <a:ext uri="{FF2B5EF4-FFF2-40B4-BE49-F238E27FC236}">
                  <a16:creationId xmlns:a16="http://schemas.microsoft.com/office/drawing/2014/main" id="{D1370748-8047-C249-8646-BFD370927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6" y="3552837"/>
              <a:ext cx="535425" cy="1124688"/>
            </a:xfrm>
            <a:custGeom>
              <a:avLst/>
              <a:gdLst>
                <a:gd name="connsiteX0" fmla="*/ 535425 w 535425"/>
                <a:gd name="connsiteY0" fmla="*/ 0 h 1124688"/>
                <a:gd name="connsiteX1" fmla="*/ 535425 w 535425"/>
                <a:gd name="connsiteY1" fmla="*/ 25186 h 1124688"/>
                <a:gd name="connsiteX2" fmla="*/ 456541 w 535425"/>
                <a:gd name="connsiteY2" fmla="*/ 33138 h 1124688"/>
                <a:gd name="connsiteX3" fmla="*/ 25399 w 535425"/>
                <a:gd name="connsiteY3" fmla="*/ 562131 h 1124688"/>
                <a:gd name="connsiteX4" fmla="*/ 456541 w 535425"/>
                <a:gd name="connsiteY4" fmla="*/ 1091124 h 1124688"/>
                <a:gd name="connsiteX5" fmla="*/ 535425 w 535425"/>
                <a:gd name="connsiteY5" fmla="*/ 1099076 h 1124688"/>
                <a:gd name="connsiteX6" fmla="*/ 535425 w 535425"/>
                <a:gd name="connsiteY6" fmla="*/ 1124688 h 1124688"/>
                <a:gd name="connsiteX7" fmla="*/ 451423 w 535425"/>
                <a:gd name="connsiteY7" fmla="*/ 1116220 h 1124688"/>
                <a:gd name="connsiteX8" fmla="*/ 0 w 535425"/>
                <a:gd name="connsiteY8" fmla="*/ 562344 h 1124688"/>
                <a:gd name="connsiteX9" fmla="*/ 451423 w 535425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5" h="1124688">
                  <a:moveTo>
                    <a:pt x="535425" y="0"/>
                  </a:moveTo>
                  <a:lnTo>
                    <a:pt x="535425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5" y="1099076"/>
                  </a:lnTo>
                  <a:lnTo>
                    <a:pt x="535425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1">
              <a:extLst>
                <a:ext uri="{FF2B5EF4-FFF2-40B4-BE49-F238E27FC236}">
                  <a16:creationId xmlns:a16="http://schemas.microsoft.com/office/drawing/2014/main" id="{2BC8BE82-732A-EB48-8DC0-D671980E2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807" y="4921546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62">
              <a:extLst>
                <a:ext uri="{FF2B5EF4-FFF2-40B4-BE49-F238E27FC236}">
                  <a16:creationId xmlns:a16="http://schemas.microsoft.com/office/drawing/2014/main" id="{2E93D106-2906-D840-B04D-BB4DA10EE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8040" y="6293274"/>
              <a:ext cx="1130598" cy="564727"/>
            </a:xfrm>
            <a:custGeom>
              <a:avLst/>
              <a:gdLst>
                <a:gd name="connsiteX0" fmla="*/ 565300 w 1130598"/>
                <a:gd name="connsiteY0" fmla="*/ 0 h 564727"/>
                <a:gd name="connsiteX1" fmla="*/ 1119176 w 1130598"/>
                <a:gd name="connsiteY1" fmla="*/ 451422 h 564727"/>
                <a:gd name="connsiteX2" fmla="*/ 1130598 w 1130598"/>
                <a:gd name="connsiteY2" fmla="*/ 564727 h 564727"/>
                <a:gd name="connsiteX3" fmla="*/ 1105221 w 1130598"/>
                <a:gd name="connsiteY3" fmla="*/ 564727 h 564727"/>
                <a:gd name="connsiteX4" fmla="*/ 1094293 w 1130598"/>
                <a:gd name="connsiteY4" fmla="*/ 456328 h 564727"/>
                <a:gd name="connsiteX5" fmla="*/ 565300 w 1130598"/>
                <a:gd name="connsiteY5" fmla="*/ 25186 h 564727"/>
                <a:gd name="connsiteX6" fmla="*/ 36306 w 1130598"/>
                <a:gd name="connsiteY6" fmla="*/ 456328 h 564727"/>
                <a:gd name="connsiteX7" fmla="*/ 25378 w 1130598"/>
                <a:gd name="connsiteY7" fmla="*/ 564727 h 564727"/>
                <a:gd name="connsiteX8" fmla="*/ 0 w 1130598"/>
                <a:gd name="connsiteY8" fmla="*/ 564727 h 564727"/>
                <a:gd name="connsiteX9" fmla="*/ 11423 w 1130598"/>
                <a:gd name="connsiteY9" fmla="*/ 451422 h 564727"/>
                <a:gd name="connsiteX10" fmla="*/ 565300 w 1130598"/>
                <a:gd name="connsiteY10" fmla="*/ 0 h 56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0598" h="564727">
                  <a:moveTo>
                    <a:pt x="565300" y="0"/>
                  </a:moveTo>
                  <a:cubicBezTo>
                    <a:pt x="838510" y="0"/>
                    <a:pt x="1066458" y="193796"/>
                    <a:pt x="1119176" y="451422"/>
                  </a:cubicBezTo>
                  <a:lnTo>
                    <a:pt x="1130598" y="564727"/>
                  </a:lnTo>
                  <a:lnTo>
                    <a:pt x="1105221" y="564727"/>
                  </a:lnTo>
                  <a:lnTo>
                    <a:pt x="1094293" y="456328"/>
                  </a:lnTo>
                  <a:cubicBezTo>
                    <a:pt x="1043944" y="210276"/>
                    <a:pt x="826237" y="25186"/>
                    <a:pt x="565300" y="25186"/>
                  </a:cubicBezTo>
                  <a:cubicBezTo>
                    <a:pt x="304362" y="25186"/>
                    <a:pt x="86655" y="210276"/>
                    <a:pt x="36306" y="456328"/>
                  </a:cubicBezTo>
                  <a:lnTo>
                    <a:pt x="25378" y="564727"/>
                  </a:lnTo>
                  <a:lnTo>
                    <a:pt x="0" y="564727"/>
                  </a:lnTo>
                  <a:lnTo>
                    <a:pt x="11423" y="451422"/>
                  </a:lnTo>
                  <a:cubicBezTo>
                    <a:pt x="64141" y="193796"/>
                    <a:pt x="292089" y="0"/>
                    <a:pt x="5653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 63">
              <a:extLst>
                <a:ext uri="{FF2B5EF4-FFF2-40B4-BE49-F238E27FC236}">
                  <a16:creationId xmlns:a16="http://schemas.microsoft.com/office/drawing/2014/main" id="{19132191-F01A-8B42-8423-A583B760B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3771" y="6293274"/>
              <a:ext cx="1130598" cy="564727"/>
            </a:xfrm>
            <a:custGeom>
              <a:avLst/>
              <a:gdLst>
                <a:gd name="connsiteX0" fmla="*/ 565299 w 1130598"/>
                <a:gd name="connsiteY0" fmla="*/ 0 h 564727"/>
                <a:gd name="connsiteX1" fmla="*/ 1119176 w 1130598"/>
                <a:gd name="connsiteY1" fmla="*/ 451422 h 564727"/>
                <a:gd name="connsiteX2" fmla="*/ 1130598 w 1130598"/>
                <a:gd name="connsiteY2" fmla="*/ 564727 h 564727"/>
                <a:gd name="connsiteX3" fmla="*/ 1105221 w 1130598"/>
                <a:gd name="connsiteY3" fmla="*/ 564727 h 564727"/>
                <a:gd name="connsiteX4" fmla="*/ 1094293 w 1130598"/>
                <a:gd name="connsiteY4" fmla="*/ 456328 h 564727"/>
                <a:gd name="connsiteX5" fmla="*/ 565299 w 1130598"/>
                <a:gd name="connsiteY5" fmla="*/ 25186 h 564727"/>
                <a:gd name="connsiteX6" fmla="*/ 36305 w 1130598"/>
                <a:gd name="connsiteY6" fmla="*/ 456328 h 564727"/>
                <a:gd name="connsiteX7" fmla="*/ 25378 w 1130598"/>
                <a:gd name="connsiteY7" fmla="*/ 564727 h 564727"/>
                <a:gd name="connsiteX8" fmla="*/ 0 w 1130598"/>
                <a:gd name="connsiteY8" fmla="*/ 564727 h 564727"/>
                <a:gd name="connsiteX9" fmla="*/ 11422 w 1130598"/>
                <a:gd name="connsiteY9" fmla="*/ 451422 h 564727"/>
                <a:gd name="connsiteX10" fmla="*/ 565299 w 1130598"/>
                <a:gd name="connsiteY10" fmla="*/ 0 h 56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0598" h="564727">
                  <a:moveTo>
                    <a:pt x="565299" y="0"/>
                  </a:moveTo>
                  <a:cubicBezTo>
                    <a:pt x="838510" y="0"/>
                    <a:pt x="1066458" y="193796"/>
                    <a:pt x="1119176" y="451422"/>
                  </a:cubicBezTo>
                  <a:lnTo>
                    <a:pt x="1130598" y="564727"/>
                  </a:lnTo>
                  <a:lnTo>
                    <a:pt x="1105221" y="564727"/>
                  </a:lnTo>
                  <a:lnTo>
                    <a:pt x="1094293" y="456328"/>
                  </a:lnTo>
                  <a:cubicBezTo>
                    <a:pt x="1043943" y="210276"/>
                    <a:pt x="826236" y="25186"/>
                    <a:pt x="565299" y="25186"/>
                  </a:cubicBezTo>
                  <a:cubicBezTo>
                    <a:pt x="304362" y="25186"/>
                    <a:pt x="86655" y="210276"/>
                    <a:pt x="36305" y="456328"/>
                  </a:cubicBezTo>
                  <a:lnTo>
                    <a:pt x="25378" y="564727"/>
                  </a:lnTo>
                  <a:lnTo>
                    <a:pt x="0" y="564727"/>
                  </a:lnTo>
                  <a:lnTo>
                    <a:pt x="11422" y="451422"/>
                  </a:lnTo>
                  <a:cubicBezTo>
                    <a:pt x="64140" y="193796"/>
                    <a:pt x="292088" y="0"/>
                    <a:pt x="565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4">
              <a:extLst>
                <a:ext uri="{FF2B5EF4-FFF2-40B4-BE49-F238E27FC236}">
                  <a16:creationId xmlns:a16="http://schemas.microsoft.com/office/drawing/2014/main" id="{9310877A-9146-3E46-B915-B34AF09A1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0" y="6295916"/>
              <a:ext cx="535361" cy="562084"/>
            </a:xfrm>
            <a:custGeom>
              <a:avLst/>
              <a:gdLst>
                <a:gd name="connsiteX0" fmla="*/ 535361 w 535361"/>
                <a:gd name="connsiteY0" fmla="*/ 0 h 562084"/>
                <a:gd name="connsiteX1" fmla="*/ 535361 w 535361"/>
                <a:gd name="connsiteY1" fmla="*/ 25186 h 562084"/>
                <a:gd name="connsiteX2" fmla="*/ 469716 w 535361"/>
                <a:gd name="connsiteY2" fmla="*/ 30978 h 562084"/>
                <a:gd name="connsiteX3" fmla="*/ 36305 w 535361"/>
                <a:gd name="connsiteY3" fmla="*/ 453686 h 562084"/>
                <a:gd name="connsiteX4" fmla="*/ 25378 w 535361"/>
                <a:gd name="connsiteY4" fmla="*/ 562084 h 562084"/>
                <a:gd name="connsiteX5" fmla="*/ 0 w 535361"/>
                <a:gd name="connsiteY5" fmla="*/ 562084 h 562084"/>
                <a:gd name="connsiteX6" fmla="*/ 11422 w 535361"/>
                <a:gd name="connsiteY6" fmla="*/ 448780 h 562084"/>
                <a:gd name="connsiteX7" fmla="*/ 465220 w 535361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61" h="562084">
                  <a:moveTo>
                    <a:pt x="535361" y="0"/>
                  </a:moveTo>
                  <a:lnTo>
                    <a:pt x="535361" y="25186"/>
                  </a:lnTo>
                  <a:lnTo>
                    <a:pt x="469716" y="30978"/>
                  </a:lnTo>
                  <a:cubicBezTo>
                    <a:pt x="252550" y="69769"/>
                    <a:pt x="80361" y="238391"/>
                    <a:pt x="36305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2" y="448780"/>
                  </a:lnTo>
                  <a:cubicBezTo>
                    <a:pt x="57550" y="223357"/>
                    <a:pt x="237839" y="46805"/>
                    <a:pt x="465220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83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1F5936-6F68-D25F-3E82-71DF999D999E}"/>
              </a:ext>
            </a:extLst>
          </p:cNvPr>
          <p:cNvSpPr txBox="1"/>
          <p:nvPr/>
        </p:nvSpPr>
        <p:spPr>
          <a:xfrm>
            <a:off x="1362159" y="795716"/>
            <a:ext cx="10142017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In Literature 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1.   </a:t>
            </a:r>
            <a:r>
              <a:rPr lang="en-US" b="1" dirty="0">
                <a:ea typeface="+mn-lt"/>
                <a:cs typeface="+mn-lt"/>
              </a:rPr>
              <a:t> </a:t>
            </a:r>
            <a:r>
              <a:rPr lang="en-US" dirty="0">
                <a:ea typeface="+mn-lt"/>
                <a:cs typeface="+mn-lt"/>
              </a:rPr>
              <a:t>A trainable oscillatory neural network for modelling BOLD signals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*A. BANDYOPADHYAY</a:t>
            </a:r>
            <a:r>
              <a:rPr lang="en-US" baseline="30000" dirty="0">
                <a:ea typeface="+mn-lt"/>
                <a:cs typeface="+mn-lt"/>
              </a:rPr>
              <a:t>1</a:t>
            </a:r>
            <a:r>
              <a:rPr lang="en-US" dirty="0">
                <a:ea typeface="+mn-lt"/>
                <a:cs typeface="+mn-lt"/>
              </a:rPr>
              <a:t>, S. GHOSH</a:t>
            </a:r>
            <a:r>
              <a:rPr lang="en-US" baseline="30000" dirty="0">
                <a:ea typeface="+mn-lt"/>
                <a:cs typeface="+mn-lt"/>
              </a:rPr>
              <a:t>1</a:t>
            </a:r>
            <a:r>
              <a:rPr lang="en-US" dirty="0">
                <a:ea typeface="+mn-lt"/>
                <a:cs typeface="+mn-lt"/>
              </a:rPr>
              <a:t>, D. BISWAS</a:t>
            </a:r>
            <a:r>
              <a:rPr lang="en-US" baseline="30000" dirty="0">
                <a:ea typeface="+mn-lt"/>
                <a:cs typeface="+mn-lt"/>
              </a:rPr>
              <a:t>1</a:t>
            </a:r>
            <a:r>
              <a:rPr lang="en-US" dirty="0">
                <a:ea typeface="+mn-lt"/>
                <a:cs typeface="+mn-lt"/>
              </a:rPr>
              <a:t>, B. S</a:t>
            </a:r>
            <a:r>
              <a:rPr lang="en-US" baseline="30000" dirty="0">
                <a:ea typeface="+mn-lt"/>
                <a:cs typeface="+mn-lt"/>
              </a:rPr>
              <a:t>2</a:t>
            </a:r>
            <a:r>
              <a:rPr lang="en-US" dirty="0">
                <a:ea typeface="+mn-lt"/>
                <a:cs typeface="+mn-lt"/>
              </a:rPr>
              <a:t>, S. V. CHAKRAVARTHY</a:t>
            </a:r>
            <a:r>
              <a:rPr lang="en-US" baseline="30000" dirty="0">
                <a:ea typeface="+mn-lt"/>
                <a:cs typeface="+mn-lt"/>
              </a:rPr>
              <a:t>1</a:t>
            </a:r>
            <a:r>
              <a:rPr lang="en-US" dirty="0">
                <a:ea typeface="+mn-lt"/>
                <a:cs typeface="+mn-lt"/>
              </a:rPr>
              <a:t>;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1Dept. of Biotech., IIT Madras, Chennai, India; </a:t>
            </a:r>
            <a:r>
              <a:rPr lang="en-US" baseline="30000" dirty="0">
                <a:ea typeface="+mn-lt"/>
                <a:cs typeface="+mn-lt"/>
              </a:rPr>
              <a:t>2</a:t>
            </a:r>
            <a:r>
              <a:rPr lang="en-US" dirty="0">
                <a:ea typeface="+mn-lt"/>
                <a:cs typeface="+mn-lt"/>
              </a:rPr>
              <a:t>IIIT Hyderabad, Hyderabad, India, Society For Neuroscience Conference . (Accepted).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2. </a:t>
            </a:r>
            <a:r>
              <a:rPr lang="en-US" dirty="0">
                <a:ea typeface="+mn-lt"/>
                <a:cs typeface="+mn-lt"/>
              </a:rPr>
              <a:t>A Phenomenological Deep Oscillatory Neural Network Model to Capture the Whole Brain Dynamics in terms of BOLD signal, *A. BANDYOPADHYAY1, S. GHOSH1, D. BISWAS1, B. S2, S. V. CHAKRAVARTHY1;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1Dept. of Biotech., IIT Madras, Chennai, India; 2IIIT Hyderabad, Hyderabad, India, ICONIP 2022 . (Accepted).</a:t>
            </a:r>
          </a:p>
        </p:txBody>
      </p:sp>
    </p:spTree>
    <p:extLst>
      <p:ext uri="{BB962C8B-B14F-4D97-AF65-F5344CB8AC3E}">
        <p14:creationId xmlns:p14="http://schemas.microsoft.com/office/powerpoint/2010/main" val="1043419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0AE1610-2C2A-763D-1441-C9A431385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80" y="1187945"/>
            <a:ext cx="3962400" cy="413667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B60B206-0137-7189-B44B-B75D0D478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240" y="1194435"/>
            <a:ext cx="6888480" cy="4692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6C7E3F-06F9-BAA9-1434-9B7F9E5F6BE2}"/>
              </a:ext>
            </a:extLst>
          </p:cNvPr>
          <p:cNvSpPr txBox="1"/>
          <p:nvPr/>
        </p:nvSpPr>
        <p:spPr>
          <a:xfrm rot="-10800000" flipV="1">
            <a:off x="680720" y="6028452"/>
            <a:ext cx="36169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First stage of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D6A777-C277-DB1C-E727-3A2F15E8FC8A}"/>
              </a:ext>
            </a:extLst>
          </p:cNvPr>
          <p:cNvSpPr txBox="1"/>
          <p:nvPr/>
        </p:nvSpPr>
        <p:spPr>
          <a:xfrm>
            <a:off x="7528560" y="588264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second stage of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8AF47A-0AD3-6AFF-202C-078DCC9CC34E}"/>
              </a:ext>
            </a:extLst>
          </p:cNvPr>
          <p:cNvSpPr txBox="1"/>
          <p:nvPr/>
        </p:nvSpPr>
        <p:spPr>
          <a:xfrm>
            <a:off x="552955" y="364142"/>
            <a:ext cx="47877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Basic Model Architecture:</a:t>
            </a:r>
          </a:p>
        </p:txBody>
      </p:sp>
    </p:spTree>
    <p:extLst>
      <p:ext uri="{BB962C8B-B14F-4D97-AF65-F5344CB8AC3E}">
        <p14:creationId xmlns:p14="http://schemas.microsoft.com/office/powerpoint/2010/main" val="1711635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D895C54-F44B-0119-1F02-AE13C5770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21" y="666403"/>
            <a:ext cx="5656333" cy="50153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3B2755-48A9-5501-A00D-44A39466DDC4}"/>
              </a:ext>
            </a:extLst>
          </p:cNvPr>
          <p:cNvSpPr txBox="1"/>
          <p:nvPr/>
        </p:nvSpPr>
        <p:spPr>
          <a:xfrm>
            <a:off x="7207222" y="2851009"/>
            <a:ext cx="368726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Normalized Structural Connectivity</a:t>
            </a:r>
          </a:p>
        </p:txBody>
      </p:sp>
    </p:spTree>
    <p:extLst>
      <p:ext uri="{BB962C8B-B14F-4D97-AF65-F5344CB8AC3E}">
        <p14:creationId xmlns:p14="http://schemas.microsoft.com/office/powerpoint/2010/main" val="239657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8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52" name="Straight Connector 34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3" name="Rectangle 36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57D28A-7E92-D238-E869-D6C9818A0FCF}"/>
              </a:ext>
            </a:extLst>
          </p:cNvPr>
          <p:cNvSpPr txBox="1"/>
          <p:nvPr/>
        </p:nvSpPr>
        <p:spPr>
          <a:xfrm>
            <a:off x="566924" y="227288"/>
            <a:ext cx="6402597" cy="106324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300" b="1">
                <a:latin typeface="+mj-lt"/>
                <a:ea typeface="+mj-ea"/>
                <a:cs typeface="+mj-cs"/>
              </a:rPr>
              <a:t>Main  Model Architecture: Structural Connectivity based BOLD signal Learning Model</a:t>
            </a:r>
          </a:p>
        </p:txBody>
      </p:sp>
      <p:grpSp>
        <p:nvGrpSpPr>
          <p:cNvPr id="54" name="Group 38">
            <a:extLst>
              <a:ext uri="{FF2B5EF4-FFF2-40B4-BE49-F238E27FC236}">
                <a16:creationId xmlns:a16="http://schemas.microsoft.com/office/drawing/2014/main" id="{BCFFF971-DAC9-F44B-9F22-4B030B6B6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2E3E7145-2B02-8142-A82F-FFCA717D6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33EA453D-E925-4C4C-A1E9-D54E82602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3">
              <a:extLst>
                <a:ext uri="{FF2B5EF4-FFF2-40B4-BE49-F238E27FC236}">
                  <a16:creationId xmlns:a16="http://schemas.microsoft.com/office/drawing/2014/main" id="{CBA4AF6C-8831-A34A-91A3-CC6ED3566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44">
              <a:extLst>
                <a:ext uri="{FF2B5EF4-FFF2-40B4-BE49-F238E27FC236}">
                  <a16:creationId xmlns:a16="http://schemas.microsoft.com/office/drawing/2014/main" id="{8B12A352-6C2B-B94E-82E0-45D881BB7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C935F405-CC04-AE12-3ACF-9D44B1352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853" y="1295476"/>
            <a:ext cx="8188412" cy="4900854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1D4F49C-5EE1-6C4F-858E-AE02CC2C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2444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897AF2C9-9FDE-1FCC-6ED4-080FAA1EB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60" y="1420202"/>
            <a:ext cx="10924540" cy="39261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0B3D27-7188-23A3-A4DE-02EF28924687}"/>
              </a:ext>
            </a:extLst>
          </p:cNvPr>
          <p:cNvSpPr txBox="1"/>
          <p:nvPr/>
        </p:nvSpPr>
        <p:spPr>
          <a:xfrm>
            <a:off x="1447799" y="640080"/>
            <a:ext cx="56083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Simulated result for ROI 1 and ROI 2</a:t>
            </a:r>
          </a:p>
        </p:txBody>
      </p:sp>
    </p:spTree>
    <p:extLst>
      <p:ext uri="{BB962C8B-B14F-4D97-AF65-F5344CB8AC3E}">
        <p14:creationId xmlns:p14="http://schemas.microsoft.com/office/powerpoint/2010/main" val="2416048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AFFDEEE-C096-B446-FEEA-D7A259698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680" y="1304066"/>
            <a:ext cx="8879840" cy="39857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ADE9EE-B22A-9785-438C-131413D9520A}"/>
              </a:ext>
            </a:extLst>
          </p:cNvPr>
          <p:cNvSpPr txBox="1"/>
          <p:nvPr/>
        </p:nvSpPr>
        <p:spPr>
          <a:xfrm>
            <a:off x="2733675" y="529399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Simulated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46635E-EC18-1A50-B488-F788AFC7D222}"/>
              </a:ext>
            </a:extLst>
          </p:cNvPr>
          <p:cNvSpPr txBox="1"/>
          <p:nvPr/>
        </p:nvSpPr>
        <p:spPr>
          <a:xfrm>
            <a:off x="7508875" y="529399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empirical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EF023B-62A0-5AE4-045B-214DDAEC1A3A}"/>
              </a:ext>
            </a:extLst>
          </p:cNvPr>
          <p:cNvSpPr txBox="1"/>
          <p:nvPr/>
        </p:nvSpPr>
        <p:spPr>
          <a:xfrm>
            <a:off x="1569720" y="441960"/>
            <a:ext cx="60045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Functional Connectivity Comparison</a:t>
            </a:r>
          </a:p>
        </p:txBody>
      </p:sp>
    </p:spTree>
    <p:extLst>
      <p:ext uri="{BB962C8B-B14F-4D97-AF65-F5344CB8AC3E}">
        <p14:creationId xmlns:p14="http://schemas.microsoft.com/office/powerpoint/2010/main" val="3551636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3A3AB0B-3632-6378-9B74-6312B68D4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" y="1922417"/>
            <a:ext cx="11247120" cy="38767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EEF130-8FAB-7D4A-01A2-58083B78C64C}"/>
              </a:ext>
            </a:extLst>
          </p:cNvPr>
          <p:cNvSpPr txBox="1"/>
          <p:nvPr/>
        </p:nvSpPr>
        <p:spPr>
          <a:xfrm>
            <a:off x="899160" y="426720"/>
            <a:ext cx="719328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Network Characteristics :- Mean RMSE , and Correlation coefficient vs  Number of hidden neuron </a:t>
            </a:r>
          </a:p>
        </p:txBody>
      </p:sp>
    </p:spTree>
    <p:extLst>
      <p:ext uri="{BB962C8B-B14F-4D97-AF65-F5344CB8AC3E}">
        <p14:creationId xmlns:p14="http://schemas.microsoft.com/office/powerpoint/2010/main" val="26533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0CAFDA3-320A-C24D-A7A1-20C1267EC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231D73A-BA91-794F-8C09-4F4B41A6D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E46F7B9-4DBE-9D99-0DE1-20756541B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277" y="1223518"/>
            <a:ext cx="10416424" cy="4657852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5ADD15B-C747-D340-BF8A-A1DD2A6A9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28" name="Freeform 53">
              <a:extLst>
                <a:ext uri="{FF2B5EF4-FFF2-40B4-BE49-F238E27FC236}">
                  <a16:creationId xmlns:a16="http://schemas.microsoft.com/office/drawing/2014/main" id="{0B0B662E-0152-FD4E-B468-3F3593C15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55">
              <a:extLst>
                <a:ext uri="{FF2B5EF4-FFF2-40B4-BE49-F238E27FC236}">
                  <a16:creationId xmlns:a16="http://schemas.microsoft.com/office/drawing/2014/main" id="{81BFFC99-6B9D-F240-BD39-160F4C573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57">
              <a:extLst>
                <a:ext uri="{FF2B5EF4-FFF2-40B4-BE49-F238E27FC236}">
                  <a16:creationId xmlns:a16="http://schemas.microsoft.com/office/drawing/2014/main" id="{4DC6AEB9-EEFF-D243-AEE2-42D0F9E53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58">
              <a:extLst>
                <a:ext uri="{FF2B5EF4-FFF2-40B4-BE49-F238E27FC236}">
                  <a16:creationId xmlns:a16="http://schemas.microsoft.com/office/drawing/2014/main" id="{D89DA958-651D-0049-A549-A9D22E494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FE039F1-6D47-C642-B506-452A83B0A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5CEF2DF-2F3D-548A-0B13-17B0957DEE90}"/>
              </a:ext>
            </a:extLst>
          </p:cNvPr>
          <p:cNvSpPr txBox="1"/>
          <p:nvPr/>
        </p:nvSpPr>
        <p:spPr>
          <a:xfrm>
            <a:off x="944880" y="259080"/>
            <a:ext cx="101346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Network Characteristics :- Mean RMSE , and Correlation coefficient vs  Number of epochs </a:t>
            </a:r>
          </a:p>
        </p:txBody>
      </p:sp>
    </p:spTree>
    <p:extLst>
      <p:ext uri="{BB962C8B-B14F-4D97-AF65-F5344CB8AC3E}">
        <p14:creationId xmlns:p14="http://schemas.microsoft.com/office/powerpoint/2010/main" val="3720757923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Punchcard">
      <a:dk1>
        <a:srgbClr val="000000"/>
      </a:dk1>
      <a:lt1>
        <a:srgbClr val="FFFFFF"/>
      </a:lt1>
      <a:dk2>
        <a:srgbClr val="00224B"/>
      </a:dk2>
      <a:lt2>
        <a:srgbClr val="EFF0EF"/>
      </a:lt2>
      <a:accent1>
        <a:srgbClr val="00B2F3"/>
      </a:accent1>
      <a:accent2>
        <a:srgbClr val="0471CC"/>
      </a:accent2>
      <a:accent3>
        <a:srgbClr val="14BBA9"/>
      </a:accent3>
      <a:accent4>
        <a:srgbClr val="8BB93B"/>
      </a:accent4>
      <a:accent5>
        <a:srgbClr val="EC970C"/>
      </a:accent5>
      <a:accent6>
        <a:srgbClr val="F55822"/>
      </a:accent6>
      <a:hlink>
        <a:srgbClr val="008EE6"/>
      </a:hlink>
      <a:folHlink>
        <a:srgbClr val="808C8E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PunchcardVTI</vt:lpstr>
      <vt:lpstr>From Structural Connectivity to Functional Connectivity: A phenomenological Whole Brain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Functional Connectivity Dynamics Analysis : Sliding Window Procedure</vt:lpstr>
      <vt:lpstr>PowerPoint Presentation</vt:lpstr>
      <vt:lpstr>PowerPoint Presentation</vt:lpstr>
      <vt:lpstr>PowerPoint Presentation</vt:lpstr>
      <vt:lpstr>PowerPoint Presentation</vt:lpstr>
      <vt:lpstr>Restoring the Correlation Coefficient:-  Scaling the structural connectivity (increasing the global coupling factor), can rehabilitate the correlation coefficient obtained from the simulation prior to pruning. </vt:lpstr>
      <vt:lpstr>Metastability:-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1210</cp:revision>
  <dcterms:created xsi:type="dcterms:W3CDTF">2013-07-15T20:26:40Z</dcterms:created>
  <dcterms:modified xsi:type="dcterms:W3CDTF">2022-10-02T08:59:27Z</dcterms:modified>
</cp:coreProperties>
</file>